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9" r:id="rId3"/>
    <p:sldId id="260" r:id="rId5"/>
    <p:sldId id="261" r:id="rId6"/>
    <p:sldId id="262" r:id="rId7"/>
    <p:sldId id="267" r:id="rId8"/>
    <p:sldId id="295" r:id="rId9"/>
    <p:sldId id="298" r:id="rId10"/>
    <p:sldId id="316" r:id="rId11"/>
    <p:sldId id="317" r:id="rId12"/>
    <p:sldId id="318" r:id="rId13"/>
    <p:sldId id="319" r:id="rId14"/>
    <p:sldId id="320" r:id="rId15"/>
    <p:sldId id="321" r:id="rId16"/>
    <p:sldId id="301" r:id="rId17"/>
    <p:sldId id="270" r:id="rId18"/>
    <p:sldId id="303" r:id="rId19"/>
    <p:sldId id="314" r:id="rId20"/>
    <p:sldId id="266" r:id="rId21"/>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AE7FF"/>
    <a:srgbClr val="10FBFE"/>
    <a:srgbClr val="FFFFFF"/>
    <a:srgbClr val="4DC3C4"/>
    <a:srgbClr val="04497D"/>
    <a:srgbClr val="2782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4" d="100"/>
          <a:sy n="74" d="100"/>
        </p:scale>
        <p:origin x="54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94A7F6C1-9603-45EE-A0D2-F3D33C7FD7D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B611E28E-8D29-409A-8F38-39A934621C2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11E28E-8D29-409A-8F38-39A934621C2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jpe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图片 8" descr="e48e1d0cbffed09322e60ec6a930eaf3"/>
          <p:cNvPicPr>
            <a:picLocks noChangeAspect="1"/>
          </p:cNvPicPr>
          <p:nvPr userDrawn="1"/>
        </p:nvPicPr>
        <p:blipFill>
          <a:blip r:embed="rId2"/>
          <a:srcRect l="2081" r="13876"/>
          <a:stretch>
            <a:fillRect/>
          </a:stretch>
        </p:blipFill>
        <p:spPr>
          <a:xfrm>
            <a:off x="-60325" y="-5080"/>
            <a:ext cx="12313285" cy="6868160"/>
          </a:xfrm>
          <a:prstGeom prst="rect">
            <a:avLst/>
          </a:prstGeom>
        </p:spPr>
      </p:pic>
      <p:sp>
        <p:nvSpPr>
          <p:cNvPr id="10" name="矩形 9"/>
          <p:cNvSpPr/>
          <p:nvPr userDrawn="1"/>
        </p:nvSpPr>
        <p:spPr>
          <a:xfrm>
            <a:off x="-60325" y="-5080"/>
            <a:ext cx="12313285" cy="686943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Audio Machine - Breath and Life">
            <a:hlinkClick r:id="" action="ppaction://media"/>
          </p:cNvPr>
          <p:cNvPicPr>
            <a:picLocks noChangeAspect="1"/>
          </p:cNvPicPr>
          <p:nvPr>
            <a:audioFile r:link="rId1"/>
            <p:extLst>
              <p:ext uri="{DAA4B4D4-6D71-4841-9C94-3DE7FCFB9230}">
                <p14:media xmlns:p14="http://schemas.microsoft.com/office/powerpoint/2010/main" r:embed="rId2">
                  <p14:fade in="750.000000"/>
                </p14:media>
              </p:ext>
            </p:extLst>
          </p:nvPr>
        </p:nvPicPr>
        <p:blipFill>
          <a:blip r:embed="rId3"/>
          <a:stretch>
            <a:fillRect/>
          </a:stretch>
        </p:blipFill>
        <p:spPr>
          <a:xfrm>
            <a:off x="-695058" y="124626"/>
            <a:ext cx="609600" cy="609600"/>
          </a:xfrm>
          <a:prstGeom prst="rect">
            <a:avLst/>
          </a:prstGeom>
        </p:spPr>
      </p:pic>
      <p:sp>
        <p:nvSpPr>
          <p:cNvPr id="4" name="标题 1"/>
          <p:cNvSpPr>
            <a:spLocks noGrp="1"/>
          </p:cNvSpPr>
          <p:nvPr/>
        </p:nvSpPr>
        <p:spPr>
          <a:xfrm>
            <a:off x="1524000" y="1122363"/>
            <a:ext cx="9144000" cy="23876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zh-CN" altLang="en-US">
                <a:solidFill>
                  <a:srgbClr val="4DC3C4"/>
                </a:solidFill>
              </a:rPr>
              <a:t>基于电影领域的评价对象的识别</a:t>
            </a:r>
            <a:endParaRPr lang="zh-CN" altLang="en-US">
              <a:solidFill>
                <a:srgbClr val="4DC3C4"/>
              </a:solidFill>
            </a:endParaRPr>
          </a:p>
        </p:txBody>
      </p:sp>
      <p:sp>
        <p:nvSpPr>
          <p:cNvPr id="6" name="文本框 5"/>
          <p:cNvSpPr txBox="1"/>
          <p:nvPr/>
        </p:nvSpPr>
        <p:spPr>
          <a:xfrm>
            <a:off x="3930015" y="4150360"/>
            <a:ext cx="5053330" cy="398780"/>
          </a:xfrm>
          <a:prstGeom prst="rect">
            <a:avLst/>
          </a:prstGeom>
          <a:noFill/>
        </p:spPr>
        <p:txBody>
          <a:bodyPr wrap="square" rtlCol="0" anchor="t">
            <a:spAutoFit/>
          </a:bodyPr>
          <a:p>
            <a:r>
              <a:rPr lang="zh-CN" altLang="en-US" sz="2000">
                <a:solidFill>
                  <a:srgbClr val="4DC3C4"/>
                </a:solidFill>
                <a:sym typeface="+mn-ea"/>
              </a:rPr>
              <a:t>组员：朱昆睿、方洁梅、周莹莹</a:t>
            </a:r>
            <a:endParaRPr lang="zh-CN" altLang="en-US" sz="2000">
              <a:solidFill>
                <a:srgbClr val="4DC3C4"/>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sym typeface="+mn-ea"/>
              </a:rPr>
              <a:t>演员抽取功能</a:t>
            </a:r>
            <a:r>
              <a:rPr lang="zh-CN" altLang="en-US" sz="2000" b="1" dirty="0">
                <a:solidFill>
                  <a:srgbClr val="10FBFE"/>
                </a:solidFill>
                <a:latin typeface="微软雅黑" panose="020B0503020204020204" charset="-122"/>
                <a:ea typeface="微软雅黑" panose="020B0503020204020204" charset="-122"/>
              </a:rPr>
              <a:t> </a:t>
            </a:r>
            <a:r>
              <a:rPr lang="en-US" altLang="zh-CN" sz="2000" b="1" dirty="0">
                <a:solidFill>
                  <a:srgbClr val="10FBFE"/>
                </a:solidFill>
                <a:latin typeface="微软雅黑" panose="020B0503020204020204" charset="-122"/>
                <a:ea typeface="微软雅黑" panose="020B0503020204020204" charset="-122"/>
              </a:rPr>
              <a:t>—— baiduSearch</a:t>
            </a:r>
            <a:r>
              <a:rPr lang="zh-CN" altLang="en-US" sz="2000" b="1">
                <a:solidFill>
                  <a:srgbClr val="10FBFE"/>
                </a:solidFill>
                <a:latin typeface="微软雅黑" panose="020B0503020204020204" charset="-122"/>
                <a:ea typeface="微软雅黑" panose="020B0503020204020204" charset="-122"/>
                <a:sym typeface="+mn-ea"/>
              </a:rPr>
              <a:t>模块</a:t>
            </a:r>
            <a:endParaRPr lang="en-US" altLang="zh-CN" sz="2000" b="1" dirty="0">
              <a:solidFill>
                <a:srgbClr val="10FBFE"/>
              </a:solidFill>
              <a:latin typeface="微软雅黑" panose="020B0503020204020204" charset="-122"/>
              <a:ea typeface="微软雅黑" panose="020B0503020204020204" charset="-122"/>
            </a:endParaRPr>
          </a:p>
        </p:txBody>
      </p:sp>
      <p:sp>
        <p:nvSpPr>
          <p:cNvPr id="17" name="TextBox 28"/>
          <p:cNvSpPr txBox="1"/>
          <p:nvPr/>
        </p:nvSpPr>
        <p:spPr>
          <a:xfrm>
            <a:off x="1071245" y="1169035"/>
            <a:ext cx="10123170" cy="807085"/>
          </a:xfrm>
          <a:prstGeom prst="rect">
            <a:avLst/>
          </a:prstGeom>
          <a:noFill/>
        </p:spPr>
        <p:txBody>
          <a:bodyPr wrap="square" lIns="68580" tIns="34290" rIns="68580" bIns="34290" rtlCol="0">
            <a:spAutoFit/>
          </a:bodyPr>
          <a:p>
            <a:pPr>
              <a:spcBef>
                <a:spcPts val="0"/>
              </a:spcBef>
              <a:spcAft>
                <a:spcPts val="0"/>
              </a:spcAft>
              <a:defRPr/>
            </a:pPr>
            <a:r>
              <a:rPr lang="zh-CN" altLang="en-US" sz="2400" b="1">
                <a:solidFill>
                  <a:srgbClr val="10FBFE"/>
                </a:solidFill>
                <a:latin typeface="微软雅黑" panose="020B0503020204020204" charset="-122"/>
                <a:ea typeface="微软雅黑" panose="020B0503020204020204" charset="-122"/>
                <a:sym typeface="+mn-ea"/>
              </a:rPr>
              <a:t>主要负责以电影名和关键词构造问句并在百度上搜索返回网页源代码以及</a:t>
            </a:r>
            <a:endParaRPr lang="zh-CN" altLang="en-US" sz="2400" b="1">
              <a:solidFill>
                <a:srgbClr val="10FBFE"/>
              </a:solidFill>
              <a:latin typeface="微软雅黑" panose="020B0503020204020204" charset="-122"/>
              <a:ea typeface="微软雅黑" panose="020B0503020204020204" charset="-122"/>
              <a:sym typeface="+mn-ea"/>
            </a:endParaRPr>
          </a:p>
          <a:p>
            <a:pPr>
              <a:spcBef>
                <a:spcPts val="0"/>
              </a:spcBef>
              <a:spcAft>
                <a:spcPts val="0"/>
              </a:spcAft>
              <a:defRPr/>
            </a:pPr>
            <a:r>
              <a:rPr lang="zh-CN" altLang="en-US" sz="2400" b="1">
                <a:solidFill>
                  <a:srgbClr val="10FBFE"/>
                </a:solidFill>
                <a:latin typeface="微软雅黑" panose="020B0503020204020204" charset="-122"/>
                <a:ea typeface="微软雅黑" panose="020B0503020204020204" charset="-122"/>
                <a:sym typeface="+mn-ea"/>
              </a:rPr>
              <a:t>计算演员名与关键词的距离。</a:t>
            </a:r>
            <a:endParaRPr lang="zh-CN" altLang="en-US" sz="2400" b="1">
              <a:solidFill>
                <a:srgbClr val="10FBFE"/>
              </a:solidFill>
              <a:latin typeface="微软雅黑" panose="020B0503020204020204" charset="-122"/>
              <a:ea typeface="微软雅黑" panose="020B0503020204020204" charset="-122"/>
              <a:sym typeface="+mn-ea"/>
            </a:endParaRPr>
          </a:p>
        </p:txBody>
      </p:sp>
      <p:pic>
        <p:nvPicPr>
          <p:cNvPr id="6" name="图片 5"/>
          <p:cNvPicPr>
            <a:picLocks noChangeAspect="1"/>
          </p:cNvPicPr>
          <p:nvPr/>
        </p:nvPicPr>
        <p:blipFill>
          <a:blip r:embed="rId1"/>
          <a:srcRect l="9103" t="34306" r="74175" b="30281"/>
          <a:stretch>
            <a:fillRect/>
          </a:stretch>
        </p:blipFill>
        <p:spPr>
          <a:xfrm>
            <a:off x="640080" y="2319020"/>
            <a:ext cx="3643630" cy="4114165"/>
          </a:xfrm>
          <a:prstGeom prst="rect">
            <a:avLst/>
          </a:prstGeom>
          <a:noFill/>
          <a:ln w="9525">
            <a:noFill/>
          </a:ln>
        </p:spPr>
      </p:pic>
      <p:sp>
        <p:nvSpPr>
          <p:cNvPr id="8" name="圆角矩形 7"/>
          <p:cNvSpPr/>
          <p:nvPr/>
        </p:nvSpPr>
        <p:spPr>
          <a:xfrm>
            <a:off x="1468755" y="4045585"/>
            <a:ext cx="2401570" cy="683895"/>
          </a:xfrm>
          <a:prstGeom prst="roundRect">
            <a:avLst/>
          </a:prstGeom>
          <a:noFill/>
          <a:ln>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5491480" y="2319020"/>
            <a:ext cx="1706880" cy="460375"/>
          </a:xfrm>
          <a:prstGeom prst="rect">
            <a:avLst/>
          </a:prstGeom>
          <a:noFill/>
        </p:spPr>
        <p:txBody>
          <a:bodyPr wrap="none" rtlCol="0" anchor="t">
            <a:spAutoFit/>
          </a:bodyPr>
          <a:p>
            <a:r>
              <a:rPr lang="zh-CN" altLang="en-US" sz="2400" b="1">
                <a:solidFill>
                  <a:srgbClr val="10FBFE"/>
                </a:solidFill>
                <a:latin typeface="微软雅黑" panose="020B0503020204020204" charset="-122"/>
                <a:ea typeface="微软雅黑" panose="020B0503020204020204" charset="-122"/>
                <a:sym typeface="+mn-ea"/>
              </a:rPr>
              <a:t>主要步骤：</a:t>
            </a:r>
            <a:endParaRPr lang="zh-CN" altLang="en-US" sz="2400" b="1">
              <a:solidFill>
                <a:srgbClr val="10FBFE"/>
              </a:solidFill>
              <a:latin typeface="微软雅黑" panose="020B0503020204020204" charset="-122"/>
              <a:ea typeface="微软雅黑" panose="020B0503020204020204" charset="-122"/>
              <a:sym typeface="+mn-ea"/>
            </a:endParaRPr>
          </a:p>
        </p:txBody>
      </p:sp>
      <p:sp>
        <p:nvSpPr>
          <p:cNvPr id="11" name="文本框 10"/>
          <p:cNvSpPr txBox="1"/>
          <p:nvPr/>
        </p:nvSpPr>
        <p:spPr>
          <a:xfrm>
            <a:off x="5537200" y="2939415"/>
            <a:ext cx="4477385" cy="398780"/>
          </a:xfrm>
          <a:prstGeom prst="rect">
            <a:avLst/>
          </a:prstGeom>
          <a:noFill/>
        </p:spPr>
        <p:txBody>
          <a:bodyPr wrap="square" rtlCol="0">
            <a:spAutoFit/>
          </a:bodyPr>
          <a:p>
            <a:r>
              <a:rPr lang="en-US" altLang="zh-CN" sz="2000" b="1">
                <a:solidFill>
                  <a:srgbClr val="6AE7FF"/>
                </a:solidFill>
                <a:latin typeface="微软雅黑" panose="020B0503020204020204" charset="-122"/>
                <a:ea typeface="微软雅黑" panose="020B0503020204020204" charset="-122"/>
              </a:rPr>
              <a:t>1.利用爬虫爬取页面源代码</a:t>
            </a:r>
            <a:endParaRPr lang="en-US" altLang="zh-CN" sz="2000" b="1">
              <a:solidFill>
                <a:srgbClr val="6AE7FF"/>
              </a:solidFill>
              <a:latin typeface="微软雅黑" panose="020B0503020204020204" charset="-122"/>
              <a:ea typeface="微软雅黑" panose="020B0503020204020204" charset="-122"/>
            </a:endParaRPr>
          </a:p>
        </p:txBody>
      </p:sp>
      <p:sp>
        <p:nvSpPr>
          <p:cNvPr id="16" name="文本框 15"/>
          <p:cNvSpPr txBox="1"/>
          <p:nvPr/>
        </p:nvSpPr>
        <p:spPr>
          <a:xfrm>
            <a:off x="5537200" y="3545840"/>
            <a:ext cx="6256655" cy="398780"/>
          </a:xfrm>
          <a:prstGeom prst="rect">
            <a:avLst/>
          </a:prstGeom>
          <a:noFill/>
        </p:spPr>
        <p:txBody>
          <a:bodyPr wrap="square" rtlCol="0">
            <a:spAutoFit/>
          </a:bodyPr>
          <a:p>
            <a:r>
              <a:rPr lang="en-US" altLang="zh-CN" sz="2000" b="1">
                <a:solidFill>
                  <a:srgbClr val="6AE7FF"/>
                </a:solidFill>
                <a:latin typeface="微软雅黑" panose="020B0503020204020204" charset="-122"/>
                <a:ea typeface="微软雅黑" panose="020B0503020204020204" charset="-122"/>
              </a:rPr>
              <a:t>2.利用正则表达式匹配关键词前后的十二个中文字符</a:t>
            </a:r>
            <a:endParaRPr lang="en-US" altLang="zh-CN" sz="2000" b="1">
              <a:solidFill>
                <a:srgbClr val="6AE7FF"/>
              </a:solidFill>
              <a:latin typeface="微软雅黑" panose="020B0503020204020204" charset="-122"/>
              <a:ea typeface="微软雅黑" panose="020B0503020204020204" charset="-122"/>
            </a:endParaRPr>
          </a:p>
        </p:txBody>
      </p:sp>
      <p:grpSp>
        <p:nvGrpSpPr>
          <p:cNvPr id="5" name="组合 4"/>
          <p:cNvGrpSpPr/>
          <p:nvPr/>
        </p:nvGrpSpPr>
        <p:grpSpPr>
          <a:xfrm>
            <a:off x="5779135" y="4045585"/>
            <a:ext cx="6448425" cy="413385"/>
            <a:chOff x="9101" y="6371"/>
            <a:chExt cx="10155" cy="651"/>
          </a:xfrm>
        </p:grpSpPr>
        <p:sp>
          <p:nvSpPr>
            <p:cNvPr id="18" name="圆角矩形 17"/>
            <p:cNvSpPr/>
            <p:nvPr/>
          </p:nvSpPr>
          <p:spPr>
            <a:xfrm>
              <a:off x="9101" y="6371"/>
              <a:ext cx="10155" cy="651"/>
            </a:xfrm>
            <a:prstGeom prst="roundRect">
              <a:avLst/>
            </a:prstGeom>
            <a:solidFill>
              <a:schemeClr val="tx1">
                <a:lumMod val="85000"/>
                <a:lumOff val="15000"/>
              </a:schemeClr>
            </a:solidFill>
          </p:spPr>
          <p:style>
            <a:lnRef idx="1">
              <a:schemeClr val="dk1"/>
            </a:lnRef>
            <a:fillRef idx="3">
              <a:schemeClr val="dk1"/>
            </a:fillRef>
            <a:effectRef idx="2">
              <a:schemeClr val="dk1"/>
            </a:effectRef>
            <a:fontRef idx="minor">
              <a:schemeClr val="lt1"/>
            </a:fontRef>
          </p:style>
          <p:txBody>
            <a:bodyPr rtlCol="0" anchor="ctr"/>
            <a:p>
              <a:pPr algn="ctr"/>
              <a:endParaRPr lang="zh-CN" altLang="en-US"/>
            </a:p>
          </p:txBody>
        </p:sp>
        <p:sp>
          <p:nvSpPr>
            <p:cNvPr id="100" name="文本框 99"/>
            <p:cNvSpPr txBox="1"/>
            <p:nvPr/>
          </p:nvSpPr>
          <p:spPr>
            <a:xfrm>
              <a:off x="9194" y="6431"/>
              <a:ext cx="10062" cy="531"/>
            </a:xfrm>
            <a:prstGeom prst="rect">
              <a:avLst/>
            </a:prstGeom>
            <a:noFill/>
            <a:ln w="9525">
              <a:noFill/>
            </a:ln>
          </p:spPr>
          <p:txBody>
            <a:bodyPr wrap="square">
              <a:spAutoFit/>
            </a:bodyPr>
            <a:p>
              <a:pPr indent="0"/>
              <a:r>
                <a:rPr lang="en-US" altLang="zh-CN" sz="1600" b="1">
                  <a:solidFill>
                    <a:srgbClr val="FFFFFF"/>
                  </a:solidFill>
                  <a:latin typeface="宋体" panose="02010600030101010101" pitchFamily="2" charset="-122"/>
                  <a:ea typeface="宋体" panose="02010600030101010101" pitchFamily="2" charset="-122"/>
                  <a:cs typeface="宋体" panose="02010600030101010101" pitchFamily="2" charset="-122"/>
                </a:rPr>
                <a:t>"([^</a:t>
              </a:r>
              <a:r>
                <a:rPr lang="en-US" altLang="zh-CN" sz="1600" b="0">
                  <a:solidFill>
                    <a:srgbClr val="FFFFFF"/>
                  </a:solidFill>
                  <a:latin typeface="宋体" panose="02010600030101010101" pitchFamily="2" charset="-122"/>
                  <a:ea typeface="宋体" panose="02010600030101010101" pitchFamily="2" charset="-122"/>
                  <a:cs typeface="宋体" panose="02010600030101010101" pitchFamily="2" charset="-122"/>
                </a:rPr>
                <a:t>\\\\</a:t>
              </a:r>
              <a:r>
                <a:rPr lang="en-US" altLang="zh-CN" sz="1600" b="1">
                  <a:solidFill>
                    <a:srgbClr val="FFFFFF"/>
                  </a:solidFill>
                  <a:latin typeface="宋体" panose="02010600030101010101" pitchFamily="2" charset="-122"/>
                  <a:ea typeface="宋体" panose="02010600030101010101" pitchFamily="2" charset="-122"/>
                  <a:cs typeface="宋体" panose="02010600030101010101" pitchFamily="2" charset="-122"/>
                </a:rPr>
                <a:t>x00-</a:t>
              </a:r>
              <a:r>
                <a:rPr lang="en-US" altLang="zh-CN" sz="1600" b="0">
                  <a:solidFill>
                    <a:srgbClr val="FFFFFF"/>
                  </a:solidFill>
                  <a:latin typeface="宋体" panose="02010600030101010101" pitchFamily="2" charset="-122"/>
                  <a:ea typeface="宋体" panose="02010600030101010101" pitchFamily="2" charset="-122"/>
                  <a:cs typeface="宋体" panose="02010600030101010101" pitchFamily="2" charset="-122"/>
                </a:rPr>
                <a:t>\\\\</a:t>
              </a:r>
              <a:r>
                <a:rPr lang="en-US" altLang="zh-CN" sz="1600" b="1">
                  <a:solidFill>
                    <a:srgbClr val="FFFFFF"/>
                  </a:solidFill>
                  <a:latin typeface="宋体" panose="02010600030101010101" pitchFamily="2" charset="-122"/>
                  <a:ea typeface="宋体" panose="02010600030101010101" pitchFamily="2" charset="-122"/>
                  <a:cs typeface="宋体" panose="02010600030101010101" pitchFamily="2" charset="-122"/>
                </a:rPr>
                <a:t>xff]{1,12}"</a:t>
              </a:r>
              <a:r>
                <a:rPr lang="en-US" altLang="zh-CN" sz="1600" b="0">
                  <a:solidFill>
                    <a:srgbClr val="FFFFFF"/>
                  </a:solidFill>
                  <a:latin typeface="宋体" panose="02010600030101010101" pitchFamily="2" charset="-122"/>
                  <a:ea typeface="宋体" panose="02010600030101010101" pitchFamily="2" charset="-122"/>
                  <a:cs typeface="宋体" panose="02010600030101010101" pitchFamily="2" charset="-122"/>
                </a:rPr>
                <a:t>+name+</a:t>
              </a:r>
              <a:r>
                <a:rPr lang="en-US" altLang="zh-CN" sz="1600" b="1">
                  <a:solidFill>
                    <a:srgbClr val="FFFFFF"/>
                  </a:solidFill>
                  <a:latin typeface="宋体" panose="02010600030101010101" pitchFamily="2" charset="-122"/>
                  <a:ea typeface="宋体" panose="02010600030101010101" pitchFamily="2" charset="-122"/>
                  <a:cs typeface="宋体" panose="02010600030101010101" pitchFamily="2" charset="-122"/>
                </a:rPr>
                <a:t>"[^</a:t>
              </a:r>
              <a:r>
                <a:rPr lang="en-US" altLang="zh-CN" sz="1600" b="0">
                  <a:solidFill>
                    <a:srgbClr val="FFFFFF"/>
                  </a:solidFill>
                  <a:latin typeface="宋体" panose="02010600030101010101" pitchFamily="2" charset="-122"/>
                  <a:ea typeface="宋体" panose="02010600030101010101" pitchFamily="2" charset="-122"/>
                  <a:cs typeface="宋体" panose="02010600030101010101" pitchFamily="2" charset="-122"/>
                </a:rPr>
                <a:t>\\\\</a:t>
              </a:r>
              <a:r>
                <a:rPr lang="en-US" altLang="zh-CN" sz="1600" b="1">
                  <a:solidFill>
                    <a:srgbClr val="FFFFFF"/>
                  </a:solidFill>
                  <a:latin typeface="宋体" panose="02010600030101010101" pitchFamily="2" charset="-122"/>
                  <a:ea typeface="宋体" panose="02010600030101010101" pitchFamily="2" charset="-122"/>
                  <a:cs typeface="宋体" panose="02010600030101010101" pitchFamily="2" charset="-122"/>
                </a:rPr>
                <a:t>x00-</a:t>
              </a:r>
              <a:r>
                <a:rPr lang="en-US" altLang="zh-CN" sz="1600" b="0">
                  <a:solidFill>
                    <a:srgbClr val="FFFFFF"/>
                  </a:solidFill>
                  <a:latin typeface="宋体" panose="02010600030101010101" pitchFamily="2" charset="-122"/>
                  <a:ea typeface="宋体" panose="02010600030101010101" pitchFamily="2" charset="-122"/>
                  <a:cs typeface="宋体" panose="02010600030101010101" pitchFamily="2" charset="-122"/>
                </a:rPr>
                <a:t>\\\\</a:t>
              </a:r>
              <a:r>
                <a:rPr lang="en-US" altLang="zh-CN" sz="1600" b="1">
                  <a:solidFill>
                    <a:srgbClr val="FFFFFF"/>
                  </a:solidFill>
                  <a:latin typeface="宋体" panose="02010600030101010101" pitchFamily="2" charset="-122"/>
                  <a:ea typeface="宋体" panose="02010600030101010101" pitchFamily="2" charset="-122"/>
                  <a:cs typeface="宋体" panose="02010600030101010101" pitchFamily="2" charset="-122"/>
                </a:rPr>
                <a:t>xff]{1,12})"</a:t>
              </a:r>
              <a:endParaRPr lang="en-US" altLang="zh-CN" sz="1600" b="1">
                <a:solidFill>
                  <a:srgbClr val="FFFFFF"/>
                </a:solidFill>
                <a:latin typeface="宋体" panose="02010600030101010101" pitchFamily="2" charset="-122"/>
                <a:ea typeface="宋体" panose="02010600030101010101" pitchFamily="2" charset="-122"/>
                <a:cs typeface="宋体" panose="02010600030101010101" pitchFamily="2" charset="-122"/>
              </a:endParaRPr>
            </a:p>
          </p:txBody>
        </p:sp>
      </p:grpSp>
      <p:sp>
        <p:nvSpPr>
          <p:cNvPr id="20" name="文本框 19"/>
          <p:cNvSpPr txBox="1"/>
          <p:nvPr/>
        </p:nvSpPr>
        <p:spPr>
          <a:xfrm>
            <a:off x="5537200" y="4613275"/>
            <a:ext cx="6256655" cy="398780"/>
          </a:xfrm>
          <a:prstGeom prst="rect">
            <a:avLst/>
          </a:prstGeom>
          <a:noFill/>
        </p:spPr>
        <p:txBody>
          <a:bodyPr wrap="square" rtlCol="0">
            <a:spAutoFit/>
          </a:bodyPr>
          <a:p>
            <a:r>
              <a:rPr lang="en-US" altLang="zh-CN" sz="2000" b="1">
                <a:solidFill>
                  <a:srgbClr val="6AE7FF"/>
                </a:solidFill>
                <a:latin typeface="微软雅黑" panose="020B0503020204020204" charset="-122"/>
                <a:ea typeface="微软雅黑" panose="020B0503020204020204" charset="-122"/>
              </a:rPr>
              <a:t>3.匹配关键词与百度返回文本中演员名之间的文字</a:t>
            </a:r>
            <a:endParaRPr lang="en-US" altLang="zh-CN" sz="2000" b="1">
              <a:solidFill>
                <a:srgbClr val="6AE7FF"/>
              </a:solidFill>
              <a:latin typeface="微软雅黑" panose="020B0503020204020204" charset="-122"/>
              <a:ea typeface="微软雅黑" panose="020B0503020204020204" charset="-122"/>
            </a:endParaRPr>
          </a:p>
        </p:txBody>
      </p:sp>
      <p:grpSp>
        <p:nvGrpSpPr>
          <p:cNvPr id="23" name="组合 22"/>
          <p:cNvGrpSpPr/>
          <p:nvPr/>
        </p:nvGrpSpPr>
        <p:grpSpPr>
          <a:xfrm>
            <a:off x="5838190" y="5187315"/>
            <a:ext cx="6390640" cy="716280"/>
            <a:chOff x="9192" y="8131"/>
            <a:chExt cx="10064" cy="1128"/>
          </a:xfrm>
        </p:grpSpPr>
        <p:sp>
          <p:nvSpPr>
            <p:cNvPr id="21" name="圆角矩形 20"/>
            <p:cNvSpPr/>
            <p:nvPr/>
          </p:nvSpPr>
          <p:spPr>
            <a:xfrm>
              <a:off x="9192" y="8131"/>
              <a:ext cx="10065" cy="1129"/>
            </a:xfrm>
            <a:prstGeom prst="roundRect">
              <a:avLst/>
            </a:prstGeom>
            <a:solidFill>
              <a:schemeClr val="tx1">
                <a:lumMod val="85000"/>
                <a:lumOff val="1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文本框 21"/>
            <p:cNvSpPr txBox="1"/>
            <p:nvPr/>
          </p:nvSpPr>
          <p:spPr>
            <a:xfrm>
              <a:off x="9192" y="8131"/>
              <a:ext cx="8000" cy="1113"/>
            </a:xfrm>
            <a:prstGeom prst="rect">
              <a:avLst/>
            </a:prstGeom>
            <a:noFill/>
            <a:ln w="9525">
              <a:noFill/>
            </a:ln>
          </p:spPr>
          <p:txBody>
            <a:bodyPr>
              <a:spAutoFit/>
            </a:bodyPr>
            <a:p>
              <a:pPr indent="0"/>
              <a:r>
                <a:rPr lang="en-US" altLang="zh-CN" sz="2000" b="0">
                  <a:solidFill>
                    <a:srgbClr val="FFFFFF"/>
                  </a:solidFill>
                  <a:latin typeface="宋体" panose="02010600030101010101" pitchFamily="2" charset="-122"/>
                  <a:ea typeface="宋体" panose="02010600030101010101" pitchFamily="2" charset="-122"/>
                  <a:cs typeface="宋体" panose="02010600030101010101" pitchFamily="2" charset="-122"/>
                </a:rPr>
                <a:t>actor+</a:t>
              </a:r>
              <a:r>
                <a:rPr lang="en-US" altLang="zh-CN" sz="2000" b="1">
                  <a:solidFill>
                    <a:srgbClr val="FFFFFF"/>
                  </a:solidFill>
                  <a:latin typeface="宋体" panose="02010600030101010101" pitchFamily="2" charset="-122"/>
                  <a:ea typeface="宋体" panose="02010600030101010101" pitchFamily="2" charset="-122"/>
                  <a:cs typeface="宋体" panose="02010600030101010101" pitchFamily="2" charset="-122"/>
                </a:rPr>
                <a:t>"(.*?)"</a:t>
              </a:r>
              <a:r>
                <a:rPr lang="en-US" altLang="zh-CN" sz="2000" b="0">
                  <a:solidFill>
                    <a:srgbClr val="FFFFFF"/>
                  </a:solidFill>
                  <a:latin typeface="宋体" panose="02010600030101010101" pitchFamily="2" charset="-122"/>
                  <a:ea typeface="宋体" panose="02010600030101010101" pitchFamily="2" charset="-122"/>
                  <a:cs typeface="宋体" panose="02010600030101010101" pitchFamily="2" charset="-122"/>
                </a:rPr>
                <a:t>+namename+</a:t>
              </a:r>
              <a:r>
                <a:rPr lang="en-US" altLang="zh-CN" sz="2000" b="1">
                  <a:solidFill>
                    <a:srgbClr val="FFFFFF"/>
                  </a:solidFill>
                  <a:latin typeface="宋体" panose="02010600030101010101" pitchFamily="2" charset="-122"/>
                  <a:ea typeface="宋体" panose="02010600030101010101" pitchFamily="2" charset="-122"/>
                  <a:cs typeface="宋体" panose="02010600030101010101" pitchFamily="2" charset="-122"/>
                </a:rPr>
                <a:t>"(.*?)"</a:t>
              </a:r>
              <a:r>
                <a:rPr lang="en-US" altLang="zh-CN" sz="2000" b="0">
                  <a:solidFill>
                    <a:srgbClr val="FFFFFF"/>
                  </a:solidFill>
                  <a:latin typeface="宋体" panose="02010600030101010101" pitchFamily="2" charset="-122"/>
                  <a:ea typeface="宋体" panose="02010600030101010101" pitchFamily="2" charset="-122"/>
                  <a:cs typeface="宋体" panose="02010600030101010101" pitchFamily="2" charset="-122"/>
                </a:rPr>
                <a:t>+acto</a:t>
              </a:r>
              <a:r>
                <a:rPr lang="en-US" altLang="zh-CN" sz="900" b="0">
                  <a:solidFill>
                    <a:srgbClr val="FFFFFF"/>
                  </a:solidFill>
                  <a:latin typeface="宋体" panose="02010600030101010101" pitchFamily="2" charset="-122"/>
                  <a:ea typeface="宋体" panose="02010600030101010101" pitchFamily="2" charset="-122"/>
                  <a:cs typeface="宋体" panose="02010600030101010101" pitchFamily="2" charset="-122"/>
                </a:rPr>
                <a:t>r</a:t>
              </a:r>
              <a:endParaRPr lang="zh-CN" altLang="en-US"/>
            </a:p>
          </p:txBody>
        </p:sp>
      </p:grpSp>
      <p:sp>
        <p:nvSpPr>
          <p:cNvPr id="24" name="文本框 23"/>
          <p:cNvSpPr txBox="1"/>
          <p:nvPr/>
        </p:nvSpPr>
        <p:spPr>
          <a:xfrm>
            <a:off x="5537200" y="6034405"/>
            <a:ext cx="6256655" cy="398780"/>
          </a:xfrm>
          <a:prstGeom prst="rect">
            <a:avLst/>
          </a:prstGeom>
          <a:noFill/>
        </p:spPr>
        <p:txBody>
          <a:bodyPr wrap="square" rtlCol="0">
            <a:spAutoFit/>
          </a:bodyPr>
          <a:p>
            <a:r>
              <a:rPr lang="en-US" altLang="zh-CN" sz="2000" b="1">
                <a:solidFill>
                  <a:srgbClr val="6AE7FF"/>
                </a:solidFill>
                <a:latin typeface="微软雅黑" panose="020B0503020204020204" charset="-122"/>
                <a:ea typeface="微软雅黑" panose="020B0503020204020204" charset="-122"/>
              </a:rPr>
              <a:t>4.返回关键词与演员名之间字符串的长度</a:t>
            </a:r>
            <a:endParaRPr lang="en-US" altLang="zh-CN" sz="2000" b="1">
              <a:solidFill>
                <a:srgbClr val="6AE7FF"/>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64"/>
                                        </p:tgtEl>
                                        <p:attrNameLst>
                                          <p:attrName>style.visibility</p:attrName>
                                        </p:attrNameLst>
                                      </p:cBhvr>
                                      <p:to>
                                        <p:strVal val="visible"/>
                                      </p:to>
                                    </p:set>
                                    <p:animEffect transition="in" filter="blinds(horizontal)">
                                      <p:cBhvr>
                                        <p:cTn id="7" dur="500"/>
                                        <p:tgtEl>
                                          <p:spTgt spid="264"/>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par>
                                <p:cTn id="11" presetID="3" presetClass="entr" presetSubtype="1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blinds(horizontal)">
                                      <p:cBhvr>
                                        <p:cTn id="18" dur="500"/>
                                        <p:tgtEl>
                                          <p:spTgt spid="1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linds(horizontal)">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blinds(horizontal)">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blinds(horizontal)">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blinds(horizontal)">
                                      <p:cBhvr>
                                        <p:cTn id="36" dur="500"/>
                                        <p:tgtEl>
                                          <p:spTgt spid="16"/>
                                        </p:tgtEl>
                                      </p:cBhvr>
                                    </p:animEffect>
                                  </p:childTnLst>
                                </p:cTn>
                              </p:par>
                              <p:par>
                                <p:cTn id="37" presetID="3" presetClass="entr" presetSubtype="10" fill="hold" nodeType="with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blinds(horizontal)">
                                      <p:cBhvr>
                                        <p:cTn id="39" dur="500"/>
                                        <p:tgtEl>
                                          <p:spTgt spid="5"/>
                                        </p:tgtEl>
                                      </p:cBhvr>
                                    </p:animEffect>
                                  </p:childTnLst>
                                </p:cTn>
                              </p:par>
                            </p:childTnLst>
                          </p:cTn>
                        </p:par>
                      </p:childTnLst>
                    </p:cTn>
                  </p:par>
                  <p:par>
                    <p:cTn id="40" fill="hold">
                      <p:stCondLst>
                        <p:cond delay="indefinite"/>
                      </p:stCondLst>
                      <p:childTnLst>
                        <p:par>
                          <p:cTn id="41" fill="hold">
                            <p:stCondLst>
                              <p:cond delay="0"/>
                            </p:stCondLst>
                            <p:childTnLst>
                              <p:par>
                                <p:cTn id="42" presetID="3" presetClass="entr" presetSubtype="10" fill="hold" grpId="0" nodeType="click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blinds(horizontal)">
                                      <p:cBhvr>
                                        <p:cTn id="44" dur="500"/>
                                        <p:tgtEl>
                                          <p:spTgt spid="20"/>
                                        </p:tgtEl>
                                      </p:cBhvr>
                                    </p:animEffect>
                                  </p:childTnLst>
                                </p:cTn>
                              </p:par>
                              <p:par>
                                <p:cTn id="45" presetID="3" presetClass="entr" presetSubtype="10" fill="hold"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blinds(horizontal)">
                                      <p:cBhvr>
                                        <p:cTn id="47" dur="500"/>
                                        <p:tgtEl>
                                          <p:spTgt spid="23"/>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blinds(horizontal)">
                                      <p:cBhvr>
                                        <p:cTn id="5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17" grpId="0"/>
      <p:bldP spid="8" grpId="0" bldLvl="0" animBg="1"/>
      <p:bldP spid="9" grpId="0"/>
      <p:bldP spid="11" grpId="0"/>
      <p:bldP spid="16" grpId="0"/>
      <p:bldP spid="20" grpId="0"/>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sym typeface="+mn-ea"/>
              </a:rPr>
              <a:t>演员抽取功能</a:t>
            </a:r>
            <a:r>
              <a:rPr lang="zh-CN" altLang="en-US" sz="2000" b="1" dirty="0">
                <a:solidFill>
                  <a:srgbClr val="10FBFE"/>
                </a:solidFill>
                <a:latin typeface="微软雅黑" panose="020B0503020204020204" charset="-122"/>
                <a:ea typeface="微软雅黑" panose="020B0503020204020204" charset="-122"/>
              </a:rPr>
              <a:t> </a:t>
            </a:r>
            <a:r>
              <a:rPr lang="en-US" altLang="zh-CN" sz="2000" b="1" dirty="0">
                <a:solidFill>
                  <a:srgbClr val="10FBFE"/>
                </a:solidFill>
                <a:latin typeface="微软雅黑" panose="020B0503020204020204" charset="-122"/>
                <a:ea typeface="微软雅黑" panose="020B0503020204020204" charset="-122"/>
              </a:rPr>
              <a:t>—— </a:t>
            </a:r>
            <a:r>
              <a:rPr lang="zh-CN" altLang="en-US" sz="2000" b="1">
                <a:solidFill>
                  <a:srgbClr val="10FBFE"/>
                </a:solidFill>
                <a:latin typeface="微软雅黑" panose="020B0503020204020204" charset="-122"/>
                <a:ea typeface="微软雅黑" panose="020B0503020204020204" charset="-122"/>
                <a:sym typeface="+mn-ea"/>
              </a:rPr>
              <a:t>extract模块</a:t>
            </a:r>
            <a:endParaRPr lang="zh-CN" altLang="en-US" sz="2000" b="1">
              <a:solidFill>
                <a:srgbClr val="10FBFE"/>
              </a:solidFill>
              <a:latin typeface="微软雅黑" panose="020B0503020204020204" charset="-122"/>
              <a:ea typeface="微软雅黑" panose="020B0503020204020204" charset="-122"/>
              <a:sym typeface="+mn-ea"/>
            </a:endParaRPr>
          </a:p>
        </p:txBody>
      </p:sp>
      <p:sp>
        <p:nvSpPr>
          <p:cNvPr id="17" name="TextBox 28"/>
          <p:cNvSpPr txBox="1"/>
          <p:nvPr/>
        </p:nvSpPr>
        <p:spPr>
          <a:xfrm>
            <a:off x="1071245" y="1169035"/>
            <a:ext cx="10123170" cy="807085"/>
          </a:xfrm>
          <a:prstGeom prst="rect">
            <a:avLst/>
          </a:prstGeom>
          <a:noFill/>
        </p:spPr>
        <p:txBody>
          <a:bodyPr wrap="square" lIns="68580" tIns="34290" rIns="68580" bIns="34290" rtlCol="0">
            <a:spAutoFit/>
          </a:bodyPr>
          <a:p>
            <a:pPr algn="l">
              <a:spcBef>
                <a:spcPts val="0"/>
              </a:spcBef>
              <a:spcAft>
                <a:spcPts val="0"/>
              </a:spcAft>
              <a:defRPr/>
            </a:pPr>
            <a:r>
              <a:rPr lang="zh-CN" altLang="en-US" sz="2400" b="1">
                <a:solidFill>
                  <a:srgbClr val="10FBFE"/>
                </a:solidFill>
                <a:latin typeface="微软雅黑" panose="020B0503020204020204" charset="-122"/>
                <a:ea typeface="微软雅黑" panose="020B0503020204020204" charset="-122"/>
                <a:sym typeface="+mn-ea"/>
              </a:rPr>
              <a:t>利用hanlp从评论中抽取被标注成人名（nr）、外国人名（nrf）以及专有名词（nz）的名词</a:t>
            </a:r>
            <a:endParaRPr lang="zh-CN" altLang="en-US" sz="2400" b="1">
              <a:solidFill>
                <a:srgbClr val="10FBFE"/>
              </a:solidFill>
              <a:latin typeface="微软雅黑" panose="020B0503020204020204" charset="-122"/>
              <a:ea typeface="微软雅黑" panose="020B0503020204020204" charset="-122"/>
              <a:sym typeface="+mn-ea"/>
            </a:endParaRPr>
          </a:p>
        </p:txBody>
      </p:sp>
      <p:pic>
        <p:nvPicPr>
          <p:cNvPr id="6" name="图片 6"/>
          <p:cNvPicPr>
            <a:picLocks noChangeAspect="1"/>
          </p:cNvPicPr>
          <p:nvPr/>
        </p:nvPicPr>
        <p:blipFill>
          <a:blip r:embed="rId1"/>
          <a:srcRect l="8998" t="34713" r="73267" b="30821"/>
          <a:stretch>
            <a:fillRect/>
          </a:stretch>
        </p:blipFill>
        <p:spPr>
          <a:xfrm>
            <a:off x="3974465" y="2218690"/>
            <a:ext cx="3971925" cy="4114165"/>
          </a:xfrm>
          <a:prstGeom prst="rect">
            <a:avLst/>
          </a:prstGeom>
          <a:noFill/>
          <a:ln w="9525">
            <a:noFill/>
          </a:ln>
        </p:spPr>
      </p:pic>
      <p:sp>
        <p:nvSpPr>
          <p:cNvPr id="7" name="圆角矩形 6"/>
          <p:cNvSpPr/>
          <p:nvPr/>
        </p:nvSpPr>
        <p:spPr>
          <a:xfrm>
            <a:off x="4848860" y="4629785"/>
            <a:ext cx="2567940" cy="700405"/>
          </a:xfrm>
          <a:prstGeom prst="roundRect">
            <a:avLst/>
          </a:prstGeom>
          <a:noFill/>
          <a:ln>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64"/>
                                        </p:tgtEl>
                                        <p:attrNameLst>
                                          <p:attrName>style.visibility</p:attrName>
                                        </p:attrNameLst>
                                      </p:cBhvr>
                                      <p:to>
                                        <p:strVal val="visible"/>
                                      </p:to>
                                    </p:set>
                                    <p:animEffect transition="in" filter="blinds(horizontal)">
                                      <p:cBhvr>
                                        <p:cTn id="7" dur="500"/>
                                        <p:tgtEl>
                                          <p:spTgt spid="264"/>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par>
                                <p:cTn id="11" presetID="3" presetClass="entr" presetSubtype="1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500"/>
                                        <p:tgtEl>
                                          <p:spTgt spid="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blinds(horizontal)">
                                      <p:cBhvr>
                                        <p:cTn id="2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7" grpId="0" animBg="1"/>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sym typeface="+mn-ea"/>
              </a:rPr>
              <a:t>演员抽取功能</a:t>
            </a:r>
            <a:r>
              <a:rPr lang="zh-CN" altLang="en-US" sz="2000" b="1" dirty="0">
                <a:solidFill>
                  <a:srgbClr val="10FBFE"/>
                </a:solidFill>
                <a:latin typeface="微软雅黑" panose="020B0503020204020204" charset="-122"/>
                <a:ea typeface="微软雅黑" panose="020B0503020204020204" charset="-122"/>
              </a:rPr>
              <a:t> </a:t>
            </a:r>
            <a:r>
              <a:rPr lang="en-US" altLang="zh-CN" sz="2000" b="1" dirty="0">
                <a:solidFill>
                  <a:srgbClr val="10FBFE"/>
                </a:solidFill>
                <a:latin typeface="微软雅黑" panose="020B0503020204020204" charset="-122"/>
                <a:ea typeface="微软雅黑" panose="020B0503020204020204" charset="-122"/>
              </a:rPr>
              <a:t>—— </a:t>
            </a:r>
            <a:r>
              <a:rPr lang="zh-CN" altLang="en-US" sz="2000" b="1">
                <a:solidFill>
                  <a:srgbClr val="10FBFE"/>
                </a:solidFill>
                <a:latin typeface="微软雅黑" panose="020B0503020204020204" charset="-122"/>
                <a:ea typeface="微软雅黑" panose="020B0503020204020204" charset="-122"/>
                <a:sym typeface="+mn-ea"/>
              </a:rPr>
              <a:t>distance模块</a:t>
            </a:r>
            <a:endParaRPr lang="zh-CN" altLang="en-US" sz="2000" b="1">
              <a:solidFill>
                <a:srgbClr val="10FBFE"/>
              </a:solidFill>
              <a:latin typeface="微软雅黑" panose="020B0503020204020204" charset="-122"/>
              <a:ea typeface="微软雅黑" panose="020B0503020204020204" charset="-122"/>
              <a:sym typeface="+mn-ea"/>
            </a:endParaRPr>
          </a:p>
        </p:txBody>
      </p:sp>
      <p:sp>
        <p:nvSpPr>
          <p:cNvPr id="17" name="TextBox 28"/>
          <p:cNvSpPr txBox="1"/>
          <p:nvPr/>
        </p:nvSpPr>
        <p:spPr>
          <a:xfrm>
            <a:off x="1047750" y="1169035"/>
            <a:ext cx="5686425" cy="437515"/>
          </a:xfrm>
          <a:prstGeom prst="rect">
            <a:avLst/>
          </a:prstGeom>
          <a:noFill/>
        </p:spPr>
        <p:txBody>
          <a:bodyPr wrap="square" lIns="68580" tIns="34290" rIns="68580" bIns="34290" rtlCol="0">
            <a:spAutoFit/>
          </a:bodyPr>
          <a:p>
            <a:pPr algn="l">
              <a:spcBef>
                <a:spcPts val="0"/>
              </a:spcBef>
              <a:spcAft>
                <a:spcPts val="0"/>
              </a:spcAft>
              <a:defRPr/>
            </a:pPr>
            <a:r>
              <a:rPr lang="zh-CN" altLang="en-US" sz="2400" b="1">
                <a:solidFill>
                  <a:srgbClr val="10FBFE"/>
                </a:solidFill>
                <a:latin typeface="微软雅黑" panose="020B0503020204020204" charset="-122"/>
                <a:ea typeface="微软雅黑" panose="020B0503020204020204" charset="-122"/>
                <a:sym typeface="+mn-ea"/>
              </a:rPr>
              <a:t>主要用于计算两个词语之间的相似度</a:t>
            </a:r>
            <a:endParaRPr lang="zh-CN" altLang="en-US" sz="2400" b="1">
              <a:solidFill>
                <a:srgbClr val="10FBFE"/>
              </a:solidFill>
              <a:latin typeface="微软雅黑" panose="020B0503020204020204" charset="-122"/>
              <a:ea typeface="微软雅黑" panose="020B0503020204020204" charset="-122"/>
              <a:sym typeface="+mn-ea"/>
            </a:endParaRPr>
          </a:p>
        </p:txBody>
      </p:sp>
      <p:pic>
        <p:nvPicPr>
          <p:cNvPr id="8" name="图片 8"/>
          <p:cNvPicPr>
            <a:picLocks noChangeAspect="1"/>
          </p:cNvPicPr>
          <p:nvPr/>
        </p:nvPicPr>
        <p:blipFill>
          <a:blip r:embed="rId1"/>
          <a:srcRect l="7078" t="27657" r="73267" b="33500"/>
          <a:stretch>
            <a:fillRect/>
          </a:stretch>
        </p:blipFill>
        <p:spPr>
          <a:xfrm>
            <a:off x="2166620" y="2168525"/>
            <a:ext cx="3905885" cy="4114800"/>
          </a:xfrm>
          <a:prstGeom prst="rect">
            <a:avLst/>
          </a:prstGeom>
          <a:noFill/>
          <a:ln w="9525">
            <a:noFill/>
          </a:ln>
        </p:spPr>
      </p:pic>
      <p:sp>
        <p:nvSpPr>
          <p:cNvPr id="7" name="圆角矩形 6"/>
          <p:cNvSpPr/>
          <p:nvPr/>
        </p:nvSpPr>
        <p:spPr>
          <a:xfrm>
            <a:off x="3305175" y="4063365"/>
            <a:ext cx="2201545" cy="917575"/>
          </a:xfrm>
          <a:prstGeom prst="roundRect">
            <a:avLst/>
          </a:prstGeom>
          <a:noFill/>
          <a:ln>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9" name="直接箭头连接符 8"/>
          <p:cNvCxnSpPr/>
          <p:nvPr/>
        </p:nvCxnSpPr>
        <p:spPr>
          <a:xfrm flipV="1">
            <a:off x="5350510" y="4079875"/>
            <a:ext cx="1517650" cy="383540"/>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sp>
        <p:nvSpPr>
          <p:cNvPr id="11" name="文本框 10"/>
          <p:cNvSpPr txBox="1"/>
          <p:nvPr/>
        </p:nvSpPr>
        <p:spPr>
          <a:xfrm>
            <a:off x="6884670" y="3829050"/>
            <a:ext cx="2011680" cy="368300"/>
          </a:xfrm>
          <a:prstGeom prst="rect">
            <a:avLst/>
          </a:prstGeom>
          <a:noFill/>
        </p:spPr>
        <p:txBody>
          <a:bodyPr wrap="none" rtlCol="0" anchor="t">
            <a:spAutoFit/>
          </a:bodyPr>
          <a:p>
            <a:r>
              <a:rPr lang="zh-CN" altLang="en-US" b="1">
                <a:solidFill>
                  <a:srgbClr val="10FBFE"/>
                </a:solidFill>
                <a:latin typeface="微软雅黑" panose="020B0503020204020204" charset="-122"/>
                <a:ea typeface="微软雅黑" panose="020B0503020204020204" charset="-122"/>
                <a:sym typeface="+mn-ea"/>
              </a:rPr>
              <a:t>编辑距离计算功能</a:t>
            </a:r>
            <a:endParaRPr lang="zh-CN" altLang="en-US"/>
          </a:p>
        </p:txBody>
      </p:sp>
      <p:cxnSp>
        <p:nvCxnSpPr>
          <p:cNvPr id="12" name="直接箭头连接符 11"/>
          <p:cNvCxnSpPr/>
          <p:nvPr/>
        </p:nvCxnSpPr>
        <p:spPr>
          <a:xfrm>
            <a:off x="4900295" y="4796790"/>
            <a:ext cx="2068195" cy="483870"/>
          </a:xfrm>
          <a:prstGeom prst="straightConnector1">
            <a:avLst/>
          </a:prstGeom>
          <a:ln>
            <a:tailEnd type="arrow" w="med" len="med"/>
          </a:ln>
        </p:spPr>
        <p:style>
          <a:lnRef idx="3">
            <a:schemeClr val="accent1"/>
          </a:lnRef>
          <a:fillRef idx="0">
            <a:schemeClr val="accent1"/>
          </a:fillRef>
          <a:effectRef idx="2">
            <a:schemeClr val="accent1"/>
          </a:effectRef>
          <a:fontRef idx="minor">
            <a:schemeClr val="tx1"/>
          </a:fontRef>
        </p:style>
      </p:cxnSp>
      <p:sp>
        <p:nvSpPr>
          <p:cNvPr id="13" name="文本框 12"/>
          <p:cNvSpPr txBox="1"/>
          <p:nvPr/>
        </p:nvSpPr>
        <p:spPr>
          <a:xfrm>
            <a:off x="6968490" y="5130165"/>
            <a:ext cx="3057525" cy="368300"/>
          </a:xfrm>
          <a:prstGeom prst="rect">
            <a:avLst/>
          </a:prstGeom>
          <a:noFill/>
        </p:spPr>
        <p:txBody>
          <a:bodyPr wrap="none" rtlCol="0" anchor="t">
            <a:spAutoFit/>
          </a:bodyPr>
          <a:p>
            <a:r>
              <a:rPr lang="zh-CN" altLang="en-US" b="1">
                <a:solidFill>
                  <a:srgbClr val="10FBFE"/>
                </a:solidFill>
                <a:latin typeface="微软雅黑" panose="020B0503020204020204" charset="-122"/>
                <a:ea typeface="微软雅黑" panose="020B0503020204020204" charset="-122"/>
                <a:sym typeface="+mn-ea"/>
              </a:rPr>
              <a:t>jaccard相似度计算两个功能</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64"/>
                                        </p:tgtEl>
                                        <p:attrNameLst>
                                          <p:attrName>style.visibility</p:attrName>
                                        </p:attrNameLst>
                                      </p:cBhvr>
                                      <p:to>
                                        <p:strVal val="visible"/>
                                      </p:to>
                                    </p:set>
                                    <p:animEffect transition="in" filter="blinds(horizontal)">
                                      <p:cBhvr>
                                        <p:cTn id="7" dur="500"/>
                                        <p:tgtEl>
                                          <p:spTgt spid="264"/>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par>
                                <p:cTn id="11" presetID="3" presetClass="entr" presetSubtype="1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blinds(horizontal)">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blinds(horizontal)">
                                      <p:cBhvr>
                                        <p:cTn id="18" dur="500"/>
                                        <p:tgtEl>
                                          <p:spTgt spid="1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blinds(horizontal)">
                                      <p:cBhvr>
                                        <p:cTn id="26" dur="500"/>
                                        <p:tgtEl>
                                          <p:spTgt spid="11"/>
                                        </p:tgtEl>
                                      </p:cBhvr>
                                    </p:animEffect>
                                  </p:childTnLst>
                                </p:cTn>
                              </p:par>
                              <p:par>
                                <p:cTn id="27" presetID="3" presetClass="entr" presetSubtype="10" fill="hold"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blinds(horizontal)">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blinds(horizontal)">
                                      <p:cBhvr>
                                        <p:cTn id="34" dur="500"/>
                                        <p:tgtEl>
                                          <p:spTgt spid="12"/>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blinds(horizontal)">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17" grpId="0"/>
      <p:bldP spid="7" grpId="0" animBg="1"/>
      <p:bldP spid="11"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sym typeface="+mn-ea"/>
              </a:rPr>
              <a:t>演员抽取功能</a:t>
            </a:r>
            <a:r>
              <a:rPr lang="zh-CN" altLang="en-US" sz="2000" b="1" dirty="0">
                <a:solidFill>
                  <a:srgbClr val="10FBFE"/>
                </a:solidFill>
                <a:latin typeface="微软雅黑" panose="020B0503020204020204" charset="-122"/>
                <a:ea typeface="微软雅黑" panose="020B0503020204020204" charset="-122"/>
              </a:rPr>
              <a:t> </a:t>
            </a:r>
            <a:r>
              <a:rPr lang="en-US" altLang="zh-CN" sz="2000" b="1" dirty="0">
                <a:solidFill>
                  <a:srgbClr val="10FBFE"/>
                </a:solidFill>
                <a:latin typeface="微软雅黑" panose="020B0503020204020204" charset="-122"/>
                <a:ea typeface="微软雅黑" panose="020B0503020204020204" charset="-122"/>
              </a:rPr>
              <a:t>—— </a:t>
            </a:r>
            <a:r>
              <a:rPr lang="zh-CN" altLang="en-US" sz="2000" b="1">
                <a:solidFill>
                  <a:srgbClr val="10FBFE"/>
                </a:solidFill>
                <a:latin typeface="微软雅黑" panose="020B0503020204020204" charset="-122"/>
                <a:ea typeface="微软雅黑" panose="020B0503020204020204" charset="-122"/>
                <a:sym typeface="+mn-ea"/>
              </a:rPr>
              <a:t>recognize模块</a:t>
            </a:r>
            <a:endParaRPr lang="zh-CN" altLang="en-US" sz="2000" b="1">
              <a:solidFill>
                <a:srgbClr val="10FBFE"/>
              </a:solidFill>
              <a:latin typeface="微软雅黑" panose="020B0503020204020204" charset="-122"/>
              <a:ea typeface="微软雅黑" panose="020B0503020204020204" charset="-122"/>
              <a:sym typeface="+mn-ea"/>
            </a:endParaRPr>
          </a:p>
        </p:txBody>
      </p:sp>
      <p:sp>
        <p:nvSpPr>
          <p:cNvPr id="17" name="TextBox 28"/>
          <p:cNvSpPr txBox="1"/>
          <p:nvPr/>
        </p:nvSpPr>
        <p:spPr>
          <a:xfrm>
            <a:off x="1071245" y="1169035"/>
            <a:ext cx="7404735" cy="437515"/>
          </a:xfrm>
          <a:prstGeom prst="rect">
            <a:avLst/>
          </a:prstGeom>
          <a:noFill/>
        </p:spPr>
        <p:txBody>
          <a:bodyPr wrap="square" lIns="68580" tIns="34290" rIns="68580" bIns="34290" rtlCol="0">
            <a:spAutoFit/>
          </a:bodyPr>
          <a:p>
            <a:pPr algn="l">
              <a:spcBef>
                <a:spcPts val="0"/>
              </a:spcBef>
              <a:spcAft>
                <a:spcPts val="0"/>
              </a:spcAft>
              <a:defRPr/>
            </a:pPr>
            <a:r>
              <a:rPr lang="zh-CN" altLang="en-US" sz="2400" b="1">
                <a:solidFill>
                  <a:srgbClr val="10FBFE"/>
                </a:solidFill>
                <a:latin typeface="微软雅黑" panose="020B0503020204020204" charset="-122"/>
                <a:ea typeface="微软雅黑" panose="020B0503020204020204" charset="-122"/>
                <a:sym typeface="+mn-ea"/>
              </a:rPr>
              <a:t>是整合之前几个模块的功能，从评论中抽取评价对象</a:t>
            </a:r>
            <a:endParaRPr lang="zh-CN" altLang="en-US" sz="2400" b="1">
              <a:solidFill>
                <a:srgbClr val="10FBFE"/>
              </a:solidFill>
              <a:latin typeface="微软雅黑" panose="020B0503020204020204" charset="-122"/>
              <a:ea typeface="微软雅黑" panose="020B0503020204020204" charset="-122"/>
              <a:sym typeface="+mn-ea"/>
            </a:endParaRPr>
          </a:p>
        </p:txBody>
      </p:sp>
      <p:pic>
        <p:nvPicPr>
          <p:cNvPr id="6" name="图片 7"/>
          <p:cNvPicPr>
            <a:picLocks noChangeAspect="1"/>
          </p:cNvPicPr>
          <p:nvPr/>
        </p:nvPicPr>
        <p:blipFill>
          <a:blip r:embed="rId1"/>
          <a:srcRect l="7035" t="27047" r="73087" b="36628"/>
          <a:stretch>
            <a:fillRect/>
          </a:stretch>
        </p:blipFill>
        <p:spPr>
          <a:xfrm>
            <a:off x="1071245" y="2134870"/>
            <a:ext cx="4225290" cy="4114800"/>
          </a:xfrm>
          <a:prstGeom prst="rect">
            <a:avLst/>
          </a:prstGeom>
          <a:noFill/>
          <a:ln w="9525">
            <a:noFill/>
          </a:ln>
        </p:spPr>
      </p:pic>
      <p:sp>
        <p:nvSpPr>
          <p:cNvPr id="7" name="圆角矩形 6"/>
          <p:cNvSpPr/>
          <p:nvPr/>
        </p:nvSpPr>
        <p:spPr>
          <a:xfrm>
            <a:off x="2282190" y="5165725"/>
            <a:ext cx="2284095" cy="666750"/>
          </a:xfrm>
          <a:prstGeom prst="roundRect">
            <a:avLst/>
          </a:prstGeom>
          <a:noFill/>
          <a:ln>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文本框 10"/>
          <p:cNvSpPr txBox="1"/>
          <p:nvPr/>
        </p:nvSpPr>
        <p:spPr>
          <a:xfrm>
            <a:off x="5537200" y="2134870"/>
            <a:ext cx="6294755" cy="398780"/>
          </a:xfrm>
          <a:prstGeom prst="rect">
            <a:avLst/>
          </a:prstGeom>
          <a:noFill/>
        </p:spPr>
        <p:txBody>
          <a:bodyPr wrap="square" rtlCol="0">
            <a:spAutoFit/>
          </a:bodyPr>
          <a:p>
            <a:r>
              <a:rPr lang="en-US" altLang="zh-CN" sz="2000" b="1">
                <a:solidFill>
                  <a:srgbClr val="6AE7FF"/>
                </a:solidFill>
                <a:latin typeface="微软雅黑" panose="020B0503020204020204" charset="-122"/>
                <a:ea typeface="微软雅黑" panose="020B0503020204020204" charset="-122"/>
              </a:rPr>
              <a:t>1.从影评中抽取出nr、nrf以及nz作为候选评价对象</a:t>
            </a:r>
            <a:endParaRPr lang="en-US" altLang="zh-CN" sz="2000" b="1">
              <a:solidFill>
                <a:srgbClr val="6AE7FF"/>
              </a:solidFill>
              <a:latin typeface="微软雅黑" panose="020B0503020204020204" charset="-122"/>
              <a:ea typeface="微软雅黑" panose="020B0503020204020204" charset="-122"/>
            </a:endParaRPr>
          </a:p>
        </p:txBody>
      </p:sp>
      <p:sp>
        <p:nvSpPr>
          <p:cNvPr id="8" name="文本框 7"/>
          <p:cNvSpPr txBox="1"/>
          <p:nvPr/>
        </p:nvSpPr>
        <p:spPr>
          <a:xfrm>
            <a:off x="5537200" y="3838575"/>
            <a:ext cx="6694805" cy="706755"/>
          </a:xfrm>
          <a:prstGeom prst="rect">
            <a:avLst/>
          </a:prstGeom>
          <a:noFill/>
        </p:spPr>
        <p:txBody>
          <a:bodyPr wrap="square" rtlCol="0">
            <a:spAutoFit/>
          </a:bodyPr>
          <a:p>
            <a:r>
              <a:rPr lang="en-US" altLang="zh-CN" sz="2000" b="1">
                <a:solidFill>
                  <a:srgbClr val="6AE7FF"/>
                </a:solidFill>
                <a:latin typeface="微软雅黑" panose="020B0503020204020204" charset="-122"/>
                <a:ea typeface="微软雅黑" panose="020B0503020204020204" charset="-122"/>
              </a:rPr>
              <a:t>3.从候选评价对象中抽取没有被步骤1、2识别到的名词并</a:t>
            </a:r>
            <a:r>
              <a:rPr lang="zh-CN" altLang="en-US" sz="2000" b="1">
                <a:solidFill>
                  <a:srgbClr val="6AE7FF"/>
                </a:solidFill>
                <a:latin typeface="微软雅黑" panose="020B0503020204020204" charset="-122"/>
                <a:ea typeface="微软雅黑" panose="020B0503020204020204" charset="-122"/>
              </a:rPr>
              <a:t>进行网页检索</a:t>
            </a:r>
            <a:endParaRPr lang="zh-CN" altLang="en-US" sz="2000" b="1">
              <a:solidFill>
                <a:srgbClr val="6AE7FF"/>
              </a:solidFill>
              <a:latin typeface="微软雅黑" panose="020B0503020204020204" charset="-122"/>
              <a:ea typeface="微软雅黑" panose="020B0503020204020204" charset="-122"/>
            </a:endParaRPr>
          </a:p>
        </p:txBody>
      </p:sp>
      <p:sp>
        <p:nvSpPr>
          <p:cNvPr id="9" name="文本框 8"/>
          <p:cNvSpPr txBox="1"/>
          <p:nvPr/>
        </p:nvSpPr>
        <p:spPr>
          <a:xfrm>
            <a:off x="5537835" y="5832475"/>
            <a:ext cx="6694805" cy="398780"/>
          </a:xfrm>
          <a:prstGeom prst="rect">
            <a:avLst/>
          </a:prstGeom>
          <a:noFill/>
        </p:spPr>
        <p:txBody>
          <a:bodyPr wrap="square" rtlCol="0">
            <a:spAutoFit/>
          </a:bodyPr>
          <a:p>
            <a:r>
              <a:rPr lang="en-US" altLang="zh-CN" sz="2000" b="1">
                <a:solidFill>
                  <a:srgbClr val="6AE7FF"/>
                </a:solidFill>
                <a:latin typeface="微软雅黑" panose="020B0503020204020204" charset="-122"/>
                <a:ea typeface="微软雅黑" panose="020B0503020204020204" charset="-122"/>
              </a:rPr>
              <a:t>5.统计得出距离关键词最近的演员名记录为评价对象</a:t>
            </a:r>
            <a:endParaRPr lang="en-US" altLang="zh-CN" sz="2000" b="1">
              <a:solidFill>
                <a:srgbClr val="6AE7FF"/>
              </a:solidFill>
              <a:latin typeface="微软雅黑" panose="020B0503020204020204" charset="-122"/>
              <a:ea typeface="微软雅黑" panose="020B0503020204020204" charset="-122"/>
            </a:endParaRPr>
          </a:p>
        </p:txBody>
      </p:sp>
      <p:sp>
        <p:nvSpPr>
          <p:cNvPr id="12" name="文本框 11"/>
          <p:cNvSpPr txBox="1"/>
          <p:nvPr/>
        </p:nvSpPr>
        <p:spPr>
          <a:xfrm>
            <a:off x="5537200" y="5005705"/>
            <a:ext cx="6568440" cy="398780"/>
          </a:xfrm>
          <a:prstGeom prst="rect">
            <a:avLst/>
          </a:prstGeom>
          <a:noFill/>
        </p:spPr>
        <p:txBody>
          <a:bodyPr wrap="square" rtlCol="0">
            <a:spAutoFit/>
          </a:bodyPr>
          <a:p>
            <a:r>
              <a:rPr lang="en-US" altLang="zh-CN" sz="2000" b="1">
                <a:solidFill>
                  <a:srgbClr val="6AE7FF"/>
                </a:solidFill>
                <a:latin typeface="微软雅黑" panose="020B0503020204020204" charset="-122"/>
                <a:ea typeface="微软雅黑" panose="020B0503020204020204" charset="-122"/>
              </a:rPr>
              <a:t>4.利用正则表达式匹配关键词与演员名之间的文本</a:t>
            </a:r>
            <a:endParaRPr lang="en-US" altLang="zh-CN" sz="2000" b="1">
              <a:solidFill>
                <a:srgbClr val="6AE7FF"/>
              </a:solidFill>
              <a:latin typeface="微软雅黑" panose="020B0503020204020204" charset="-122"/>
              <a:ea typeface="微软雅黑" panose="020B0503020204020204" charset="-122"/>
            </a:endParaRPr>
          </a:p>
        </p:txBody>
      </p:sp>
      <p:sp>
        <p:nvSpPr>
          <p:cNvPr id="13" name="文本框 12"/>
          <p:cNvSpPr txBox="1"/>
          <p:nvPr/>
        </p:nvSpPr>
        <p:spPr>
          <a:xfrm>
            <a:off x="5537200" y="2804795"/>
            <a:ext cx="6695440" cy="398780"/>
          </a:xfrm>
          <a:prstGeom prst="rect">
            <a:avLst/>
          </a:prstGeom>
          <a:noFill/>
        </p:spPr>
        <p:txBody>
          <a:bodyPr wrap="square" rtlCol="0">
            <a:spAutoFit/>
          </a:bodyPr>
          <a:p>
            <a:r>
              <a:rPr lang="en-US" altLang="zh-CN" sz="2000" b="1">
                <a:solidFill>
                  <a:srgbClr val="6AE7FF"/>
                </a:solidFill>
                <a:latin typeface="微软雅黑" panose="020B0503020204020204" charset="-122"/>
                <a:ea typeface="微软雅黑" panose="020B0503020204020204" charset="-122"/>
              </a:rPr>
              <a:t>2.计算jaccard相似度，</a:t>
            </a:r>
            <a:r>
              <a:rPr lang="zh-CN" altLang="en-US" sz="2000" b="1">
                <a:solidFill>
                  <a:srgbClr val="6AE7FF"/>
                </a:solidFill>
                <a:latin typeface="微软雅黑" panose="020B0503020204020204" charset="-122"/>
                <a:ea typeface="微软雅黑" panose="020B0503020204020204" charset="-122"/>
              </a:rPr>
              <a:t>确定</a:t>
            </a:r>
            <a:r>
              <a:rPr lang="en-US" altLang="zh-CN" sz="2000" b="1">
                <a:solidFill>
                  <a:srgbClr val="6AE7FF"/>
                </a:solidFill>
                <a:latin typeface="微软雅黑" panose="020B0503020204020204" charset="-122"/>
                <a:ea typeface="微软雅黑" panose="020B0503020204020204" charset="-122"/>
              </a:rPr>
              <a:t>评价对象</a:t>
            </a:r>
            <a:endParaRPr lang="en-US" altLang="zh-CN" sz="2000" b="1">
              <a:solidFill>
                <a:srgbClr val="6AE7FF"/>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64"/>
                                        </p:tgtEl>
                                        <p:attrNameLst>
                                          <p:attrName>style.visibility</p:attrName>
                                        </p:attrNameLst>
                                      </p:cBhvr>
                                      <p:to>
                                        <p:strVal val="visible"/>
                                      </p:to>
                                    </p:set>
                                    <p:animEffect transition="in" filter="blinds(horizontal)">
                                      <p:cBhvr>
                                        <p:cTn id="7" dur="500"/>
                                        <p:tgtEl>
                                          <p:spTgt spid="264"/>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par>
                                <p:cTn id="11" presetID="3" presetClass="entr" presetSubtype="1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blinds(horizontal)">
                                      <p:cBhvr>
                                        <p:cTn id="18" dur="500"/>
                                        <p:tgtEl>
                                          <p:spTgt spid="1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blinds(horizontal)">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blinds(horizontal)">
                                      <p:cBhvr>
                                        <p:cTn id="31" dur="500"/>
                                        <p:tgtEl>
                                          <p:spTgt spid="13"/>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blinds(horizontal)">
                                      <p:cBhvr>
                                        <p:cTn id="36" dur="500"/>
                                        <p:tgtEl>
                                          <p:spTgt spid="8"/>
                                        </p:tgtEl>
                                      </p:cBhvr>
                                    </p:animEffect>
                                  </p:childTnLst>
                                </p:cTn>
                              </p:par>
                            </p:childTnLst>
                          </p:cTn>
                        </p:par>
                      </p:childTnLst>
                    </p:cTn>
                  </p:par>
                  <p:par>
                    <p:cTn id="37" fill="hold">
                      <p:stCondLst>
                        <p:cond delay="indefinite"/>
                      </p:stCondLst>
                      <p:childTnLst>
                        <p:par>
                          <p:cTn id="38" fill="hold">
                            <p:stCondLst>
                              <p:cond delay="0"/>
                            </p:stCondLst>
                            <p:childTnLst>
                              <p:par>
                                <p:cTn id="39" presetID="3" presetClass="entr" presetSubtype="1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blinds(horizontal)">
                                      <p:cBhvr>
                                        <p:cTn id="41" dur="500"/>
                                        <p:tgtEl>
                                          <p:spTgt spid="12"/>
                                        </p:tgtEl>
                                      </p:cBhvr>
                                    </p:animEffec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grpId="0" nodeType="clickEffect">
                                  <p:stCondLst>
                                    <p:cond delay="0"/>
                                  </p:stCondLst>
                                  <p:childTnLst>
                                    <p:set>
                                      <p:cBhvr>
                                        <p:cTn id="45" dur="1" fill="hold">
                                          <p:stCondLst>
                                            <p:cond delay="0"/>
                                          </p:stCondLst>
                                        </p:cTn>
                                        <p:tgtEl>
                                          <p:spTgt spid="9"/>
                                        </p:tgtEl>
                                        <p:attrNameLst>
                                          <p:attrName>style.visibility</p:attrName>
                                        </p:attrNameLst>
                                      </p:cBhvr>
                                      <p:to>
                                        <p:strVal val="visible"/>
                                      </p:to>
                                    </p:set>
                                    <p:animEffect transition="in" filter="blinds(horizontal)">
                                      <p:cBhvr>
                                        <p:cTn id="4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17" grpId="0"/>
      <p:bldP spid="7" grpId="0" animBg="1"/>
      <p:bldP spid="11" grpId="0"/>
      <p:bldP spid="13" grpId="0"/>
      <p:bldP spid="8" grpId="0"/>
      <p:bldP spid="12"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609465" y="2141855"/>
            <a:ext cx="7581900" cy="5080"/>
            <a:chOff x="7259" y="3373"/>
            <a:chExt cx="11940" cy="8"/>
          </a:xfrm>
        </p:grpSpPr>
        <p:cxnSp>
          <p:nvCxnSpPr>
            <p:cNvPr id="42" name="直接连接符 41"/>
            <p:cNvCxnSpPr/>
            <p:nvPr/>
          </p:nvCxnSpPr>
          <p:spPr>
            <a:xfrm>
              <a:off x="7259" y="337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4285" y="3373"/>
              <a:ext cx="491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0" y="4707255"/>
            <a:ext cx="8279130" cy="5080"/>
            <a:chOff x="0" y="7413"/>
            <a:chExt cx="13038" cy="8"/>
          </a:xfrm>
        </p:grpSpPr>
        <p:cxnSp>
          <p:nvCxnSpPr>
            <p:cNvPr id="46" name="直接连接符 45"/>
            <p:cNvCxnSpPr/>
            <p:nvPr/>
          </p:nvCxnSpPr>
          <p:spPr>
            <a:xfrm>
              <a:off x="0" y="7413"/>
              <a:ext cx="628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5488" y="741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970280" y="2308860"/>
            <a:ext cx="2637155" cy="1650365"/>
          </a:xfrm>
          <a:prstGeom prst="rect">
            <a:avLst/>
          </a:prstGeom>
          <a:noFill/>
        </p:spPr>
        <p:txBody>
          <a:bodyPr wrap="square" rtlCol="0">
            <a:spAutoFit/>
          </a:bodyPr>
          <a:lstStyle/>
          <a:p>
            <a:pPr algn="r"/>
            <a:r>
              <a:rPr lang="en-US" altLang="zh-CN" sz="9600">
                <a:solidFill>
                  <a:srgbClr val="6AE7FF"/>
                </a:solidFill>
              </a:rPr>
              <a:t>0</a:t>
            </a:r>
            <a:r>
              <a:rPr lang="x-none" altLang="en-US" sz="9600">
                <a:solidFill>
                  <a:srgbClr val="6AE7FF"/>
                </a:solidFill>
              </a:rPr>
              <a:t>3</a:t>
            </a:r>
            <a:endParaRPr lang="x-none" altLang="en-US" sz="9600">
              <a:solidFill>
                <a:srgbClr val="6AE7FF"/>
              </a:solidFill>
            </a:endParaRPr>
          </a:p>
        </p:txBody>
      </p:sp>
      <p:sp>
        <p:nvSpPr>
          <p:cNvPr id="4" name="文本框 3"/>
          <p:cNvSpPr txBox="1"/>
          <p:nvPr/>
        </p:nvSpPr>
        <p:spPr>
          <a:xfrm>
            <a:off x="4609465" y="3044825"/>
            <a:ext cx="4051300" cy="768350"/>
          </a:xfrm>
          <a:prstGeom prst="rect">
            <a:avLst/>
          </a:prstGeom>
          <a:noFill/>
        </p:spPr>
        <p:txBody>
          <a:bodyPr wrap="square" rtlCol="0">
            <a:spAutoFit/>
          </a:bodyPr>
          <a:lstStyle/>
          <a:p>
            <a:pPr algn="l"/>
            <a:r>
              <a:rPr lang="zh-CN" altLang="en-US" sz="4400">
                <a:solidFill>
                  <a:srgbClr val="10FBFE"/>
                </a:solidFill>
                <a:latin typeface="微软雅黑" panose="020B0503020204020204" charset="-122"/>
                <a:ea typeface="微软雅黑" panose="020B0503020204020204" charset="-122"/>
              </a:rPr>
              <a:t>效果图</a:t>
            </a:r>
            <a:endParaRPr lang="en-US" altLang="zh-CN" sz="4400">
              <a:solidFill>
                <a:srgbClr val="10FBFE"/>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par>
                          <p:cTn id="17" fill="hold">
                            <p:stCondLst>
                              <p:cond delay="1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4"/>
                                        </p:tgtEl>
                                        <p:attrNameLst>
                                          <p:attrName>ppt_y</p:attrName>
                                        </p:attrNameLst>
                                      </p:cBhvr>
                                      <p:tavLst>
                                        <p:tav tm="0">
                                          <p:val>
                                            <p:strVal val="#ppt_y"/>
                                          </p:val>
                                        </p:tav>
                                        <p:tav tm="100000">
                                          <p:val>
                                            <p:strVal val="#ppt_y"/>
                                          </p:val>
                                        </p:tav>
                                      </p:tavLst>
                                    </p:anim>
                                    <p:anim calcmode="lin" valueType="num">
                                      <p:cBhvr>
                                        <p:cTn id="22"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rPr>
              <a:t>效果图</a:t>
            </a:r>
            <a:endParaRPr lang="zh-CN" altLang="en-US" sz="2000" b="1" dirty="0">
              <a:solidFill>
                <a:srgbClr val="10FBFE"/>
              </a:solidFill>
              <a:latin typeface="微软雅黑" panose="020B0503020204020204" charset="-122"/>
              <a:ea typeface="微软雅黑" panose="020B0503020204020204" charset="-122"/>
            </a:endParaRPr>
          </a:p>
        </p:txBody>
      </p:sp>
      <p:sp>
        <p:nvSpPr>
          <p:cNvPr id="6" name="文本框 5"/>
          <p:cNvSpPr txBox="1"/>
          <p:nvPr/>
        </p:nvSpPr>
        <p:spPr>
          <a:xfrm>
            <a:off x="5547360" y="983615"/>
            <a:ext cx="1097280" cy="460375"/>
          </a:xfrm>
          <a:prstGeom prst="rect">
            <a:avLst/>
          </a:prstGeom>
          <a:noFill/>
        </p:spPr>
        <p:txBody>
          <a:bodyPr wrap="none" rtlCol="0" anchor="t">
            <a:spAutoFit/>
          </a:bodyPr>
          <a:p>
            <a:r>
              <a:rPr lang="zh-CN" altLang="en-US" sz="2400" b="1" dirty="0">
                <a:solidFill>
                  <a:srgbClr val="10FBFE"/>
                </a:solidFill>
                <a:latin typeface="微软雅黑" panose="020B0503020204020204" charset="-122"/>
                <a:ea typeface="微软雅黑" panose="020B0503020204020204" charset="-122"/>
                <a:sym typeface="+mn-ea"/>
              </a:rPr>
              <a:t>效果图</a:t>
            </a:r>
            <a:endParaRPr lang="zh-CN" altLang="en-US" sz="2400" b="1" dirty="0">
              <a:solidFill>
                <a:srgbClr val="10FBFE"/>
              </a:solidFill>
              <a:latin typeface="微软雅黑" panose="020B0503020204020204" charset="-122"/>
              <a:ea typeface="微软雅黑" panose="020B0503020204020204" charset="-122"/>
              <a:sym typeface="+mn-ea"/>
            </a:endParaRPr>
          </a:p>
        </p:txBody>
      </p:sp>
      <p:grpSp>
        <p:nvGrpSpPr>
          <p:cNvPr id="15" name="组合 14"/>
          <p:cNvGrpSpPr/>
          <p:nvPr/>
        </p:nvGrpSpPr>
        <p:grpSpPr>
          <a:xfrm>
            <a:off x="354330" y="377190"/>
            <a:ext cx="606425" cy="606425"/>
            <a:chOff x="2089" y="2413"/>
            <a:chExt cx="1152" cy="1152"/>
          </a:xfrm>
        </p:grpSpPr>
        <p:sp>
          <p:nvSpPr>
            <p:cNvPr id="16" name="椭圆 15"/>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b="1">
                <a:latin typeface="微软雅黑" panose="020B0503020204020204" charset="-122"/>
                <a:ea typeface="微软雅黑" panose="020B0503020204020204" charset="-122"/>
              </a:endParaRPr>
            </a:p>
          </p:txBody>
        </p:sp>
      </p:grpSp>
      <p:pic>
        <p:nvPicPr>
          <p:cNvPr id="2" name="图片 1" descr="1451507750"/>
          <p:cNvPicPr>
            <a:picLocks noChangeAspect="1"/>
          </p:cNvPicPr>
          <p:nvPr/>
        </p:nvPicPr>
        <p:blipFill>
          <a:blip r:embed="rId1"/>
          <a:srcRect t="19043" r="51322" b="50711"/>
          <a:stretch>
            <a:fillRect/>
          </a:stretch>
        </p:blipFill>
        <p:spPr>
          <a:xfrm>
            <a:off x="1243330" y="2044700"/>
            <a:ext cx="9705975" cy="3214370"/>
          </a:xfrm>
          <a:prstGeom prst="rect">
            <a:avLst/>
          </a:prstGeom>
        </p:spPr>
      </p:pic>
      <p:sp>
        <p:nvSpPr>
          <p:cNvPr id="3" name="圆角矩形 2"/>
          <p:cNvSpPr/>
          <p:nvPr/>
        </p:nvSpPr>
        <p:spPr>
          <a:xfrm>
            <a:off x="2227580" y="2828290"/>
            <a:ext cx="6687820" cy="283845"/>
          </a:xfrm>
          <a:prstGeom prst="roundRect">
            <a:avLst/>
          </a:prstGeom>
          <a:noFill/>
          <a:ln>
            <a:solidFill>
              <a:srgbClr val="10FB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圆角矩形 3"/>
          <p:cNvSpPr/>
          <p:nvPr/>
        </p:nvSpPr>
        <p:spPr>
          <a:xfrm>
            <a:off x="2324100" y="4212590"/>
            <a:ext cx="3952875" cy="266700"/>
          </a:xfrm>
          <a:prstGeom prst="roundRect">
            <a:avLst/>
          </a:prstGeom>
          <a:noFill/>
          <a:ln>
            <a:solidFill>
              <a:srgbClr val="10FB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64"/>
                                        </p:tgtEl>
                                        <p:attrNameLst>
                                          <p:attrName>style.visibility</p:attrName>
                                        </p:attrNameLst>
                                      </p:cBhvr>
                                      <p:to>
                                        <p:strVal val="visible"/>
                                      </p:to>
                                    </p:set>
                                    <p:animEffect transition="in" filter="wipe(left)">
                                      <p:cBhvr>
                                        <p:cTn id="7" dur="500"/>
                                        <p:tgtEl>
                                          <p:spTgt spid="26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ppt_w</p:attrName>
                                        </p:attrNameLst>
                                      </p:cBhvr>
                                      <p:tavLst>
                                        <p:tav tm="0">
                                          <p:val>
                                            <p:fltVal val="0"/>
                                          </p:val>
                                        </p:tav>
                                        <p:tav tm="100000">
                                          <p:val>
                                            <p:strVal val="#ppt_w"/>
                                          </p:val>
                                        </p:tav>
                                      </p:tavLst>
                                    </p:anim>
                                    <p:anim calcmode="lin" valueType="num">
                                      <p:cBhvr>
                                        <p:cTn id="12" dur="500" fill="hold"/>
                                        <p:tgtEl>
                                          <p:spTgt spid="15"/>
                                        </p:tgtEl>
                                        <p:attrNameLst>
                                          <p:attrName>ppt_h</p:attrName>
                                        </p:attrNameLst>
                                      </p:cBhvr>
                                      <p:tavLst>
                                        <p:tav tm="0">
                                          <p:val>
                                            <p:fltVal val="0"/>
                                          </p:val>
                                        </p:tav>
                                        <p:tav tm="100000">
                                          <p:val>
                                            <p:strVal val="#ppt_h"/>
                                          </p:val>
                                        </p:tav>
                                      </p:tavLst>
                                    </p:anim>
                                    <p:animEffect transition="in" filter="fade">
                                      <p:cBhvr>
                                        <p:cTn id="13" dur="500"/>
                                        <p:tgtEl>
                                          <p:spTgt spid="15"/>
                                        </p:tgtEl>
                                      </p:cBhvr>
                                    </p:animEffect>
                                  </p:childTnLst>
                                </p:cTn>
                              </p:par>
                              <p:par>
                                <p:cTn id="14" presetID="3"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blinds(horizontal)">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blinds(horizontal)">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3"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480560" y="2408555"/>
            <a:ext cx="3230880" cy="1014730"/>
          </a:xfrm>
          <a:prstGeom prst="rect">
            <a:avLst/>
          </a:prstGeom>
          <a:noFill/>
        </p:spPr>
        <p:txBody>
          <a:bodyPr wrap="none" rtlCol="0" anchor="t">
            <a:spAutoFit/>
          </a:bodyPr>
          <a:p>
            <a:r>
              <a:rPr lang="zh-CN" altLang="en-US" sz="6000" b="1" dirty="0">
                <a:solidFill>
                  <a:srgbClr val="10FBFE"/>
                </a:solidFill>
                <a:latin typeface="微软雅黑" panose="020B0503020204020204" charset="-122"/>
                <a:ea typeface="微软雅黑" panose="020B0503020204020204" charset="-122"/>
                <a:sym typeface="+mn-ea"/>
              </a:rPr>
              <a:t>系统展示</a:t>
            </a:r>
            <a:endParaRPr lang="zh-CN" altLang="en-US" sz="6000" b="1" dirty="0">
              <a:solidFill>
                <a:srgbClr val="10FBFE"/>
              </a:solidFill>
              <a:latin typeface="微软雅黑" panose="020B0503020204020204" charset="-122"/>
              <a:ea typeface="微软雅黑" panose="020B050302020402020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480560" y="488315"/>
            <a:ext cx="3992880" cy="1012190"/>
          </a:xfrm>
          <a:prstGeom prst="rect">
            <a:avLst/>
          </a:prstGeom>
          <a:noFill/>
        </p:spPr>
        <p:txBody>
          <a:bodyPr wrap="none" rtlCol="0" anchor="t">
            <a:spAutoFit/>
          </a:bodyPr>
          <a:p>
            <a:r>
              <a:rPr lang="x-none" altLang="zh-CN" sz="6000" b="1" dirty="0">
                <a:solidFill>
                  <a:srgbClr val="10FBFE"/>
                </a:solidFill>
                <a:latin typeface="微软雅黑" panose="020B0503020204020204" charset="-122"/>
                <a:ea typeface="微软雅黑" panose="020B0503020204020204" charset="-122"/>
                <a:sym typeface="+mn-ea"/>
              </a:rPr>
              <a:t>不足与反思</a:t>
            </a:r>
            <a:endParaRPr lang="x-none" altLang="zh-CN" sz="6000" b="1" dirty="0">
              <a:solidFill>
                <a:srgbClr val="10FBFE"/>
              </a:solidFill>
              <a:latin typeface="微软雅黑" panose="020B0503020204020204" charset="-122"/>
              <a:ea typeface="微软雅黑" panose="020B0503020204020204" charset="-122"/>
              <a:sym typeface="+mn-ea"/>
            </a:endParaRPr>
          </a:p>
        </p:txBody>
      </p:sp>
      <p:sp>
        <p:nvSpPr>
          <p:cNvPr id="3" name="Freeform 17"/>
          <p:cNvSpPr>
            <a:spLocks noEditPoints="1"/>
          </p:cNvSpPr>
          <p:nvPr/>
        </p:nvSpPr>
        <p:spPr bwMode="auto">
          <a:xfrm>
            <a:off x="1676400" y="1433830"/>
            <a:ext cx="915670" cy="927100"/>
          </a:xfrm>
          <a:custGeom>
            <a:avLst/>
            <a:gdLst>
              <a:gd name="T0" fmla="*/ 54 w 94"/>
              <a:gd name="T1" fmla="*/ 95 h 95"/>
              <a:gd name="T2" fmla="*/ 56 w 94"/>
              <a:gd name="T3" fmla="*/ 82 h 95"/>
              <a:gd name="T4" fmla="*/ 65 w 94"/>
              <a:gd name="T5" fmla="*/ 78 h 95"/>
              <a:gd name="T6" fmla="*/ 75 w 94"/>
              <a:gd name="T7" fmla="*/ 86 h 95"/>
              <a:gd name="T8" fmla="*/ 85 w 94"/>
              <a:gd name="T9" fmla="*/ 76 h 95"/>
              <a:gd name="T10" fmla="*/ 78 w 94"/>
              <a:gd name="T11" fmla="*/ 66 h 95"/>
              <a:gd name="T12" fmla="*/ 82 w 94"/>
              <a:gd name="T13" fmla="*/ 56 h 95"/>
              <a:gd name="T14" fmla="*/ 94 w 94"/>
              <a:gd name="T15" fmla="*/ 54 h 95"/>
              <a:gd name="T16" fmla="*/ 94 w 94"/>
              <a:gd name="T17" fmla="*/ 41 h 95"/>
              <a:gd name="T18" fmla="*/ 82 w 94"/>
              <a:gd name="T19" fmla="*/ 38 h 95"/>
              <a:gd name="T20" fmla="*/ 81 w 94"/>
              <a:gd name="T21" fmla="*/ 37 h 95"/>
              <a:gd name="T22" fmla="*/ 81 w 94"/>
              <a:gd name="T23" fmla="*/ 37 h 95"/>
              <a:gd name="T24" fmla="*/ 80 w 94"/>
              <a:gd name="T25" fmla="*/ 34 h 95"/>
              <a:gd name="T26" fmla="*/ 79 w 94"/>
              <a:gd name="T27" fmla="*/ 32 h 95"/>
              <a:gd name="T28" fmla="*/ 79 w 94"/>
              <a:gd name="T29" fmla="*/ 32 h 95"/>
              <a:gd name="T30" fmla="*/ 78 w 94"/>
              <a:gd name="T31" fmla="*/ 29 h 95"/>
              <a:gd name="T32" fmla="*/ 85 w 94"/>
              <a:gd name="T33" fmla="*/ 19 h 95"/>
              <a:gd name="T34" fmla="*/ 75 w 94"/>
              <a:gd name="T35" fmla="*/ 9 h 95"/>
              <a:gd name="T36" fmla="*/ 65 w 94"/>
              <a:gd name="T37" fmla="*/ 16 h 95"/>
              <a:gd name="T38" fmla="*/ 56 w 94"/>
              <a:gd name="T39" fmla="*/ 13 h 95"/>
              <a:gd name="T40" fmla="*/ 54 w 94"/>
              <a:gd name="T41" fmla="*/ 0 h 95"/>
              <a:gd name="T42" fmla="*/ 40 w 94"/>
              <a:gd name="T43" fmla="*/ 0 h 95"/>
              <a:gd name="T44" fmla="*/ 38 w 94"/>
              <a:gd name="T45" fmla="*/ 13 h 95"/>
              <a:gd name="T46" fmla="*/ 29 w 94"/>
              <a:gd name="T47" fmla="*/ 16 h 95"/>
              <a:gd name="T48" fmla="*/ 18 w 94"/>
              <a:gd name="T49" fmla="*/ 9 h 95"/>
              <a:gd name="T50" fmla="*/ 9 w 94"/>
              <a:gd name="T51" fmla="*/ 19 h 95"/>
              <a:gd name="T52" fmla="*/ 16 w 94"/>
              <a:gd name="T53" fmla="*/ 29 h 95"/>
              <a:gd name="T54" fmla="*/ 12 w 94"/>
              <a:gd name="T55" fmla="*/ 38 h 95"/>
              <a:gd name="T56" fmla="*/ 0 w 94"/>
              <a:gd name="T57" fmla="*/ 41 h 95"/>
              <a:gd name="T58" fmla="*/ 0 w 94"/>
              <a:gd name="T59" fmla="*/ 54 h 95"/>
              <a:gd name="T60" fmla="*/ 12 w 94"/>
              <a:gd name="T61" fmla="*/ 56 h 95"/>
              <a:gd name="T62" fmla="*/ 16 w 94"/>
              <a:gd name="T63" fmla="*/ 66 h 95"/>
              <a:gd name="T64" fmla="*/ 9 w 94"/>
              <a:gd name="T65" fmla="*/ 76 h 95"/>
              <a:gd name="T66" fmla="*/ 18 w 94"/>
              <a:gd name="T67" fmla="*/ 86 h 95"/>
              <a:gd name="T68" fmla="*/ 29 w 94"/>
              <a:gd name="T69" fmla="*/ 78 h 95"/>
              <a:gd name="T70" fmla="*/ 38 w 94"/>
              <a:gd name="T71" fmla="*/ 82 h 95"/>
              <a:gd name="T72" fmla="*/ 40 w 94"/>
              <a:gd name="T73" fmla="*/ 95 h 95"/>
              <a:gd name="T74" fmla="*/ 54 w 94"/>
              <a:gd name="T75" fmla="*/ 95 h 95"/>
              <a:gd name="T76" fmla="*/ 72 w 94"/>
              <a:gd name="T77" fmla="*/ 44 h 95"/>
              <a:gd name="T78" fmla="*/ 50 w 94"/>
              <a:gd name="T79" fmla="*/ 72 h 95"/>
              <a:gd name="T80" fmla="*/ 22 w 94"/>
              <a:gd name="T81" fmla="*/ 51 h 95"/>
              <a:gd name="T82" fmla="*/ 44 w 94"/>
              <a:gd name="T83" fmla="*/ 22 h 95"/>
              <a:gd name="T84" fmla="*/ 55 w 94"/>
              <a:gd name="T85" fmla="*/ 24 h 95"/>
              <a:gd name="T86" fmla="*/ 55 w 94"/>
              <a:gd name="T87" fmla="*/ 24 h 95"/>
              <a:gd name="T88" fmla="*/ 65 w 94"/>
              <a:gd name="T89" fmla="*/ 30 h 95"/>
              <a:gd name="T90" fmla="*/ 69 w 94"/>
              <a:gd name="T91" fmla="*/ 35 h 95"/>
              <a:gd name="T92" fmla="*/ 72 w 94"/>
              <a:gd name="T93" fmla="*/ 4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solidFill>
            <a:srgbClr val="6AE7FF">
              <a:alpha val="20000"/>
            </a:srgbClr>
          </a:solidFill>
          <a:ln>
            <a:noFill/>
          </a:ln>
        </p:spPr>
        <p:txBody>
          <a:bodyPr vert="horz" wrap="square" lIns="121920" tIns="60960" rIns="121920" bIns="60960" numCol="1" anchor="t" anchorCtr="0" compatLnSpc="1"/>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4" name="任意多边形 3"/>
          <p:cNvSpPr/>
          <p:nvPr/>
        </p:nvSpPr>
        <p:spPr>
          <a:xfrm>
            <a:off x="2538730" y="2232660"/>
            <a:ext cx="6246495" cy="353695"/>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0" name="TextBox 54"/>
          <p:cNvSpPr txBox="1"/>
          <p:nvPr/>
        </p:nvSpPr>
        <p:spPr>
          <a:xfrm>
            <a:off x="2857500" y="2104390"/>
            <a:ext cx="6033770" cy="458470"/>
          </a:xfrm>
          <a:prstGeom prst="rect">
            <a:avLst/>
          </a:prstGeom>
          <a:noFill/>
        </p:spPr>
        <p:txBody>
          <a:bodyPr wrap="square" lIns="68580" tIns="34290" rIns="68580" bIns="34290" rtlCol="0">
            <a:spAutoFit/>
          </a:bodyPr>
          <a:p>
            <a:pPr algn="l">
              <a:spcBef>
                <a:spcPts val="0"/>
              </a:spcBef>
              <a:spcAft>
                <a:spcPts val="0"/>
              </a:spcAft>
              <a:defRPr/>
            </a:pPr>
            <a:r>
              <a:rPr lang="x-none" altLang="zh-CN" sz="2400" b="1">
                <a:solidFill>
                  <a:srgbClr val="10FBFE"/>
                </a:solidFill>
                <a:latin typeface="微软雅黑" panose="020B0503020204020204" charset="-122"/>
                <a:ea typeface="微软雅黑" panose="020B0503020204020204" charset="-122"/>
                <a:sym typeface="+mn-ea"/>
              </a:rPr>
              <a:t>不在演员表中的评价对象提取困难（星爷）</a:t>
            </a:r>
            <a:endParaRPr lang="x-none" altLang="zh-CN" sz="2400" b="1">
              <a:solidFill>
                <a:srgbClr val="10FBFE"/>
              </a:solidFill>
              <a:latin typeface="微软雅黑" panose="020B0503020204020204" charset="-122"/>
              <a:ea typeface="微软雅黑" panose="020B0503020204020204" charset="-122"/>
              <a:sym typeface="+mn-ea"/>
            </a:endParaRPr>
          </a:p>
        </p:txBody>
      </p:sp>
      <p:sp>
        <p:nvSpPr>
          <p:cNvPr id="23" name="Freeform 17"/>
          <p:cNvSpPr>
            <a:spLocks noEditPoints="1"/>
          </p:cNvSpPr>
          <p:nvPr/>
        </p:nvSpPr>
        <p:spPr bwMode="auto">
          <a:xfrm>
            <a:off x="1623060" y="2996565"/>
            <a:ext cx="915670" cy="927100"/>
          </a:xfrm>
          <a:custGeom>
            <a:avLst/>
            <a:gdLst>
              <a:gd name="T0" fmla="*/ 54 w 94"/>
              <a:gd name="T1" fmla="*/ 95 h 95"/>
              <a:gd name="T2" fmla="*/ 56 w 94"/>
              <a:gd name="T3" fmla="*/ 82 h 95"/>
              <a:gd name="T4" fmla="*/ 65 w 94"/>
              <a:gd name="T5" fmla="*/ 78 h 95"/>
              <a:gd name="T6" fmla="*/ 75 w 94"/>
              <a:gd name="T7" fmla="*/ 86 h 95"/>
              <a:gd name="T8" fmla="*/ 85 w 94"/>
              <a:gd name="T9" fmla="*/ 76 h 95"/>
              <a:gd name="T10" fmla="*/ 78 w 94"/>
              <a:gd name="T11" fmla="*/ 66 h 95"/>
              <a:gd name="T12" fmla="*/ 82 w 94"/>
              <a:gd name="T13" fmla="*/ 56 h 95"/>
              <a:gd name="T14" fmla="*/ 94 w 94"/>
              <a:gd name="T15" fmla="*/ 54 h 95"/>
              <a:gd name="T16" fmla="*/ 94 w 94"/>
              <a:gd name="T17" fmla="*/ 41 h 95"/>
              <a:gd name="T18" fmla="*/ 82 w 94"/>
              <a:gd name="T19" fmla="*/ 38 h 95"/>
              <a:gd name="T20" fmla="*/ 81 w 94"/>
              <a:gd name="T21" fmla="*/ 37 h 95"/>
              <a:gd name="T22" fmla="*/ 81 w 94"/>
              <a:gd name="T23" fmla="*/ 37 h 95"/>
              <a:gd name="T24" fmla="*/ 80 w 94"/>
              <a:gd name="T25" fmla="*/ 34 h 95"/>
              <a:gd name="T26" fmla="*/ 79 w 94"/>
              <a:gd name="T27" fmla="*/ 32 h 95"/>
              <a:gd name="T28" fmla="*/ 79 w 94"/>
              <a:gd name="T29" fmla="*/ 32 h 95"/>
              <a:gd name="T30" fmla="*/ 78 w 94"/>
              <a:gd name="T31" fmla="*/ 29 h 95"/>
              <a:gd name="T32" fmla="*/ 85 w 94"/>
              <a:gd name="T33" fmla="*/ 19 h 95"/>
              <a:gd name="T34" fmla="*/ 75 w 94"/>
              <a:gd name="T35" fmla="*/ 9 h 95"/>
              <a:gd name="T36" fmla="*/ 65 w 94"/>
              <a:gd name="T37" fmla="*/ 16 h 95"/>
              <a:gd name="T38" fmla="*/ 56 w 94"/>
              <a:gd name="T39" fmla="*/ 13 h 95"/>
              <a:gd name="T40" fmla="*/ 54 w 94"/>
              <a:gd name="T41" fmla="*/ 0 h 95"/>
              <a:gd name="T42" fmla="*/ 40 w 94"/>
              <a:gd name="T43" fmla="*/ 0 h 95"/>
              <a:gd name="T44" fmla="*/ 38 w 94"/>
              <a:gd name="T45" fmla="*/ 13 h 95"/>
              <a:gd name="T46" fmla="*/ 29 w 94"/>
              <a:gd name="T47" fmla="*/ 16 h 95"/>
              <a:gd name="T48" fmla="*/ 18 w 94"/>
              <a:gd name="T49" fmla="*/ 9 h 95"/>
              <a:gd name="T50" fmla="*/ 9 w 94"/>
              <a:gd name="T51" fmla="*/ 19 h 95"/>
              <a:gd name="T52" fmla="*/ 16 w 94"/>
              <a:gd name="T53" fmla="*/ 29 h 95"/>
              <a:gd name="T54" fmla="*/ 12 w 94"/>
              <a:gd name="T55" fmla="*/ 38 h 95"/>
              <a:gd name="T56" fmla="*/ 0 w 94"/>
              <a:gd name="T57" fmla="*/ 41 h 95"/>
              <a:gd name="T58" fmla="*/ 0 w 94"/>
              <a:gd name="T59" fmla="*/ 54 h 95"/>
              <a:gd name="T60" fmla="*/ 12 w 94"/>
              <a:gd name="T61" fmla="*/ 56 h 95"/>
              <a:gd name="T62" fmla="*/ 16 w 94"/>
              <a:gd name="T63" fmla="*/ 66 h 95"/>
              <a:gd name="T64" fmla="*/ 9 w 94"/>
              <a:gd name="T65" fmla="*/ 76 h 95"/>
              <a:gd name="T66" fmla="*/ 18 w 94"/>
              <a:gd name="T67" fmla="*/ 86 h 95"/>
              <a:gd name="T68" fmla="*/ 29 w 94"/>
              <a:gd name="T69" fmla="*/ 78 h 95"/>
              <a:gd name="T70" fmla="*/ 38 w 94"/>
              <a:gd name="T71" fmla="*/ 82 h 95"/>
              <a:gd name="T72" fmla="*/ 40 w 94"/>
              <a:gd name="T73" fmla="*/ 95 h 95"/>
              <a:gd name="T74" fmla="*/ 54 w 94"/>
              <a:gd name="T75" fmla="*/ 95 h 95"/>
              <a:gd name="T76" fmla="*/ 72 w 94"/>
              <a:gd name="T77" fmla="*/ 44 h 95"/>
              <a:gd name="T78" fmla="*/ 50 w 94"/>
              <a:gd name="T79" fmla="*/ 72 h 95"/>
              <a:gd name="T80" fmla="*/ 22 w 94"/>
              <a:gd name="T81" fmla="*/ 51 h 95"/>
              <a:gd name="T82" fmla="*/ 44 w 94"/>
              <a:gd name="T83" fmla="*/ 22 h 95"/>
              <a:gd name="T84" fmla="*/ 55 w 94"/>
              <a:gd name="T85" fmla="*/ 24 h 95"/>
              <a:gd name="T86" fmla="*/ 55 w 94"/>
              <a:gd name="T87" fmla="*/ 24 h 95"/>
              <a:gd name="T88" fmla="*/ 65 w 94"/>
              <a:gd name="T89" fmla="*/ 30 h 95"/>
              <a:gd name="T90" fmla="*/ 69 w 94"/>
              <a:gd name="T91" fmla="*/ 35 h 95"/>
              <a:gd name="T92" fmla="*/ 72 w 94"/>
              <a:gd name="T93" fmla="*/ 4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solidFill>
            <a:srgbClr val="6AE7FF">
              <a:alpha val="20000"/>
            </a:srgbClr>
          </a:solidFill>
          <a:ln>
            <a:noFill/>
          </a:ln>
        </p:spPr>
        <p:txBody>
          <a:bodyPr vert="horz" wrap="square" lIns="121920" tIns="60960" rIns="121920" bIns="60960" numCol="1" anchor="t" anchorCtr="0" compatLnSpc="1"/>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24" name="任意多边形 23"/>
          <p:cNvSpPr/>
          <p:nvPr/>
        </p:nvSpPr>
        <p:spPr>
          <a:xfrm>
            <a:off x="2439670" y="3783330"/>
            <a:ext cx="6246495" cy="353695"/>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25" name="TextBox 54"/>
          <p:cNvSpPr txBox="1"/>
          <p:nvPr/>
        </p:nvSpPr>
        <p:spPr>
          <a:xfrm>
            <a:off x="2857500" y="3465195"/>
            <a:ext cx="5410835" cy="458470"/>
          </a:xfrm>
          <a:prstGeom prst="rect">
            <a:avLst/>
          </a:prstGeom>
          <a:noFill/>
        </p:spPr>
        <p:txBody>
          <a:bodyPr wrap="square" lIns="68580" tIns="34290" rIns="68580" bIns="34290" rtlCol="0">
            <a:spAutoFit/>
          </a:bodyPr>
          <a:p>
            <a:pPr algn="l">
              <a:spcBef>
                <a:spcPts val="0"/>
              </a:spcBef>
              <a:spcAft>
                <a:spcPts val="0"/>
              </a:spcAft>
              <a:defRPr/>
            </a:pPr>
            <a:r>
              <a:rPr lang="x-none" altLang="zh-CN" sz="2400" b="1">
                <a:solidFill>
                  <a:srgbClr val="10FBFE"/>
                </a:solidFill>
                <a:latin typeface="微软雅黑" panose="020B0503020204020204" charset="-122"/>
                <a:ea typeface="微软雅黑" panose="020B0503020204020204" charset="-122"/>
                <a:sym typeface="+mn-ea"/>
              </a:rPr>
              <a:t>分词工具对结果有所影响（达康书记）</a:t>
            </a:r>
            <a:endParaRPr lang="x-none" altLang="zh-CN" sz="2400" b="1">
              <a:solidFill>
                <a:srgbClr val="10FBFE"/>
              </a:solidFill>
              <a:latin typeface="微软雅黑" panose="020B0503020204020204" charset="-122"/>
              <a:ea typeface="微软雅黑" panose="020B0503020204020204" charset="-122"/>
              <a:sym typeface="+mn-ea"/>
            </a:endParaRPr>
          </a:p>
        </p:txBody>
      </p:sp>
      <p:sp>
        <p:nvSpPr>
          <p:cNvPr id="29" name="Freeform 17"/>
          <p:cNvSpPr>
            <a:spLocks noEditPoints="1"/>
          </p:cNvSpPr>
          <p:nvPr/>
        </p:nvSpPr>
        <p:spPr bwMode="auto">
          <a:xfrm>
            <a:off x="1676400" y="4535805"/>
            <a:ext cx="915670" cy="927100"/>
          </a:xfrm>
          <a:custGeom>
            <a:avLst/>
            <a:gdLst>
              <a:gd name="T0" fmla="*/ 54 w 94"/>
              <a:gd name="T1" fmla="*/ 95 h 95"/>
              <a:gd name="T2" fmla="*/ 56 w 94"/>
              <a:gd name="T3" fmla="*/ 82 h 95"/>
              <a:gd name="T4" fmla="*/ 65 w 94"/>
              <a:gd name="T5" fmla="*/ 78 h 95"/>
              <a:gd name="T6" fmla="*/ 75 w 94"/>
              <a:gd name="T7" fmla="*/ 86 h 95"/>
              <a:gd name="T8" fmla="*/ 85 w 94"/>
              <a:gd name="T9" fmla="*/ 76 h 95"/>
              <a:gd name="T10" fmla="*/ 78 w 94"/>
              <a:gd name="T11" fmla="*/ 66 h 95"/>
              <a:gd name="T12" fmla="*/ 82 w 94"/>
              <a:gd name="T13" fmla="*/ 56 h 95"/>
              <a:gd name="T14" fmla="*/ 94 w 94"/>
              <a:gd name="T15" fmla="*/ 54 h 95"/>
              <a:gd name="T16" fmla="*/ 94 w 94"/>
              <a:gd name="T17" fmla="*/ 41 h 95"/>
              <a:gd name="T18" fmla="*/ 82 w 94"/>
              <a:gd name="T19" fmla="*/ 38 h 95"/>
              <a:gd name="T20" fmla="*/ 81 w 94"/>
              <a:gd name="T21" fmla="*/ 37 h 95"/>
              <a:gd name="T22" fmla="*/ 81 w 94"/>
              <a:gd name="T23" fmla="*/ 37 h 95"/>
              <a:gd name="T24" fmla="*/ 80 w 94"/>
              <a:gd name="T25" fmla="*/ 34 h 95"/>
              <a:gd name="T26" fmla="*/ 79 w 94"/>
              <a:gd name="T27" fmla="*/ 32 h 95"/>
              <a:gd name="T28" fmla="*/ 79 w 94"/>
              <a:gd name="T29" fmla="*/ 32 h 95"/>
              <a:gd name="T30" fmla="*/ 78 w 94"/>
              <a:gd name="T31" fmla="*/ 29 h 95"/>
              <a:gd name="T32" fmla="*/ 85 w 94"/>
              <a:gd name="T33" fmla="*/ 19 h 95"/>
              <a:gd name="T34" fmla="*/ 75 w 94"/>
              <a:gd name="T35" fmla="*/ 9 h 95"/>
              <a:gd name="T36" fmla="*/ 65 w 94"/>
              <a:gd name="T37" fmla="*/ 16 h 95"/>
              <a:gd name="T38" fmla="*/ 56 w 94"/>
              <a:gd name="T39" fmla="*/ 13 h 95"/>
              <a:gd name="T40" fmla="*/ 54 w 94"/>
              <a:gd name="T41" fmla="*/ 0 h 95"/>
              <a:gd name="T42" fmla="*/ 40 w 94"/>
              <a:gd name="T43" fmla="*/ 0 h 95"/>
              <a:gd name="T44" fmla="*/ 38 w 94"/>
              <a:gd name="T45" fmla="*/ 13 h 95"/>
              <a:gd name="T46" fmla="*/ 29 w 94"/>
              <a:gd name="T47" fmla="*/ 16 h 95"/>
              <a:gd name="T48" fmla="*/ 18 w 94"/>
              <a:gd name="T49" fmla="*/ 9 h 95"/>
              <a:gd name="T50" fmla="*/ 9 w 94"/>
              <a:gd name="T51" fmla="*/ 19 h 95"/>
              <a:gd name="T52" fmla="*/ 16 w 94"/>
              <a:gd name="T53" fmla="*/ 29 h 95"/>
              <a:gd name="T54" fmla="*/ 12 w 94"/>
              <a:gd name="T55" fmla="*/ 38 h 95"/>
              <a:gd name="T56" fmla="*/ 0 w 94"/>
              <a:gd name="T57" fmla="*/ 41 h 95"/>
              <a:gd name="T58" fmla="*/ 0 w 94"/>
              <a:gd name="T59" fmla="*/ 54 h 95"/>
              <a:gd name="T60" fmla="*/ 12 w 94"/>
              <a:gd name="T61" fmla="*/ 56 h 95"/>
              <a:gd name="T62" fmla="*/ 16 w 94"/>
              <a:gd name="T63" fmla="*/ 66 h 95"/>
              <a:gd name="T64" fmla="*/ 9 w 94"/>
              <a:gd name="T65" fmla="*/ 76 h 95"/>
              <a:gd name="T66" fmla="*/ 18 w 94"/>
              <a:gd name="T67" fmla="*/ 86 h 95"/>
              <a:gd name="T68" fmla="*/ 29 w 94"/>
              <a:gd name="T69" fmla="*/ 78 h 95"/>
              <a:gd name="T70" fmla="*/ 38 w 94"/>
              <a:gd name="T71" fmla="*/ 82 h 95"/>
              <a:gd name="T72" fmla="*/ 40 w 94"/>
              <a:gd name="T73" fmla="*/ 95 h 95"/>
              <a:gd name="T74" fmla="*/ 54 w 94"/>
              <a:gd name="T75" fmla="*/ 95 h 95"/>
              <a:gd name="T76" fmla="*/ 72 w 94"/>
              <a:gd name="T77" fmla="*/ 44 h 95"/>
              <a:gd name="T78" fmla="*/ 50 w 94"/>
              <a:gd name="T79" fmla="*/ 72 h 95"/>
              <a:gd name="T80" fmla="*/ 22 w 94"/>
              <a:gd name="T81" fmla="*/ 51 h 95"/>
              <a:gd name="T82" fmla="*/ 44 w 94"/>
              <a:gd name="T83" fmla="*/ 22 h 95"/>
              <a:gd name="T84" fmla="*/ 55 w 94"/>
              <a:gd name="T85" fmla="*/ 24 h 95"/>
              <a:gd name="T86" fmla="*/ 55 w 94"/>
              <a:gd name="T87" fmla="*/ 24 h 95"/>
              <a:gd name="T88" fmla="*/ 65 w 94"/>
              <a:gd name="T89" fmla="*/ 30 h 95"/>
              <a:gd name="T90" fmla="*/ 69 w 94"/>
              <a:gd name="T91" fmla="*/ 35 h 95"/>
              <a:gd name="T92" fmla="*/ 72 w 94"/>
              <a:gd name="T93" fmla="*/ 4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solidFill>
            <a:srgbClr val="6AE7FF">
              <a:alpha val="20000"/>
            </a:srgbClr>
          </a:solidFill>
          <a:ln>
            <a:noFill/>
          </a:ln>
        </p:spPr>
        <p:txBody>
          <a:bodyPr vert="horz" wrap="square" lIns="121920" tIns="60960" rIns="121920" bIns="60960" numCol="1" anchor="t" anchorCtr="0" compatLnSpc="1"/>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30" name="任意多边形 29"/>
          <p:cNvSpPr/>
          <p:nvPr/>
        </p:nvSpPr>
        <p:spPr>
          <a:xfrm>
            <a:off x="2538730" y="5334635"/>
            <a:ext cx="6246495" cy="353695"/>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31" name="TextBox 54"/>
          <p:cNvSpPr txBox="1"/>
          <p:nvPr/>
        </p:nvSpPr>
        <p:spPr>
          <a:xfrm>
            <a:off x="2857500" y="5206365"/>
            <a:ext cx="6362700" cy="437515"/>
          </a:xfrm>
          <a:prstGeom prst="rect">
            <a:avLst/>
          </a:prstGeom>
          <a:noFill/>
        </p:spPr>
        <p:txBody>
          <a:bodyPr wrap="square" lIns="68580" tIns="34290" rIns="68580" bIns="34290" rtlCol="0">
            <a:spAutoFit/>
          </a:bodyPr>
          <a:p>
            <a:pPr algn="l">
              <a:spcBef>
                <a:spcPts val="0"/>
              </a:spcBef>
              <a:spcAft>
                <a:spcPts val="0"/>
              </a:spcAft>
              <a:defRPr/>
            </a:pPr>
            <a:r>
              <a:rPr lang="x-none" altLang="zh-CN" sz="2400" b="1">
                <a:solidFill>
                  <a:srgbClr val="10FBFE"/>
                </a:solidFill>
                <a:latin typeface="微软雅黑" panose="020B0503020204020204" charset="-122"/>
                <a:ea typeface="微软雅黑" panose="020B0503020204020204" charset="-122"/>
                <a:sym typeface="+mn-ea"/>
              </a:rPr>
              <a:t>评价</a:t>
            </a:r>
            <a:r>
              <a:rPr lang="zh-CN" altLang="x-none" sz="2400" b="1">
                <a:solidFill>
                  <a:srgbClr val="10FBFE"/>
                </a:solidFill>
                <a:latin typeface="微软雅黑" panose="020B0503020204020204" charset="-122"/>
                <a:ea typeface="微软雅黑" panose="020B0503020204020204" charset="-122"/>
                <a:sym typeface="+mn-ea"/>
              </a:rPr>
              <a:t>对象</a:t>
            </a:r>
            <a:r>
              <a:rPr lang="x-none" altLang="zh-CN" sz="2400" b="1">
                <a:solidFill>
                  <a:srgbClr val="10FBFE"/>
                </a:solidFill>
                <a:latin typeface="微软雅黑" panose="020B0503020204020204" charset="-122"/>
                <a:ea typeface="微软雅黑" panose="020B0503020204020204" charset="-122"/>
                <a:sym typeface="+mn-ea"/>
              </a:rPr>
              <a:t>标注量不足，无法采用有监督的方法</a:t>
            </a:r>
            <a:endParaRPr lang="x-none" altLang="zh-CN" sz="2400" b="1">
              <a:solidFill>
                <a:srgbClr val="10FBFE"/>
              </a:solidFill>
              <a:latin typeface="微软雅黑" panose="020B0503020204020204" charset="-122"/>
              <a:ea typeface="微软雅黑" panose="020B050302020402020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blinds(horizontal)">
                                      <p:cBhvr>
                                        <p:cTn id="18" dur="500"/>
                                        <p:tgtEl>
                                          <p:spTgt spid="23"/>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blinds(horizontal)">
                                      <p:cBhvr>
                                        <p:cTn id="21" dur="500"/>
                                        <p:tgtEl>
                                          <p:spTgt spid="25"/>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blinds(horizontal)">
                                      <p:cBhvr>
                                        <p:cTn id="24" dur="500"/>
                                        <p:tgtEl>
                                          <p:spTgt spid="24"/>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blinds(horizontal)">
                                      <p:cBhvr>
                                        <p:cTn id="29" dur="500"/>
                                        <p:tgtEl>
                                          <p:spTgt spid="29"/>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blinds(horizontal)">
                                      <p:cBhvr>
                                        <p:cTn id="32" dur="500"/>
                                        <p:tgtEl>
                                          <p:spTgt spid="31"/>
                                        </p:tgtEl>
                                      </p:cBhvr>
                                    </p:animEffect>
                                  </p:childTnLst>
                                </p:cTn>
                              </p:par>
                              <p:par>
                                <p:cTn id="33" presetID="3" presetClass="entr" presetSubtype="10" fill="hold" grpId="0" nodeType="with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blinds(horizontal)">
                                      <p:cBhvr>
                                        <p:cTn id="3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10" grpId="0"/>
      <p:bldP spid="4" grpId="0" bldLvl="0" animBg="1"/>
      <p:bldP spid="23" grpId="0" bldLvl="0" animBg="1"/>
      <p:bldP spid="25" grpId="0"/>
      <p:bldP spid="24" grpId="0" bldLvl="0" animBg="1"/>
      <p:bldP spid="29" grpId="0" bldLvl="0" animBg="1"/>
      <p:bldP spid="31" grpId="0"/>
      <p:bldP spid="30"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7393e6d2fc74159836bb16d23f5ad70b"/>
          <p:cNvPicPr>
            <a:picLocks noChangeAspect="1"/>
          </p:cNvPicPr>
          <p:nvPr/>
        </p:nvPicPr>
        <p:blipFill>
          <a:blip r:embed="rId1"/>
          <a:stretch>
            <a:fillRect/>
          </a:stretch>
        </p:blipFill>
        <p:spPr>
          <a:xfrm>
            <a:off x="-8890" y="-2540"/>
            <a:ext cx="6817360" cy="6863715"/>
          </a:xfrm>
          <a:prstGeom prst="rect">
            <a:avLst/>
          </a:prstGeom>
        </p:spPr>
      </p:pic>
      <p:sp>
        <p:nvSpPr>
          <p:cNvPr id="11" name="文本框 10"/>
          <p:cNvSpPr txBox="1"/>
          <p:nvPr/>
        </p:nvSpPr>
        <p:spPr>
          <a:xfrm>
            <a:off x="5778500" y="2399030"/>
            <a:ext cx="5478145" cy="1106805"/>
          </a:xfrm>
          <a:prstGeom prst="rect">
            <a:avLst/>
          </a:prstGeom>
          <a:noFill/>
          <a:effectLst/>
        </p:spPr>
        <p:txBody>
          <a:bodyPr wrap="square" rtlCol="0">
            <a:spAutoFit/>
          </a:bodyPr>
          <a:lstStyle/>
          <a:p>
            <a:pPr algn="r"/>
            <a:r>
              <a:rPr lang="zh-CN" altLang="en-US" sz="6600" b="1">
                <a:solidFill>
                  <a:srgbClr val="6AE7FF"/>
                </a:solidFill>
                <a:effectLst/>
                <a:latin typeface="微软雅黑" panose="020B0503020204020204" charset="-122"/>
                <a:ea typeface="微软雅黑" panose="020B0503020204020204" charset="-122"/>
              </a:rPr>
              <a:t>谢谢大家！</a:t>
            </a:r>
            <a:endParaRPr lang="zh-CN" altLang="en-US" sz="6600" b="1">
              <a:solidFill>
                <a:srgbClr val="6AE7FF"/>
              </a:solidFill>
              <a:effectLst/>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upRight)">
                                      <p:cBhvr>
                                        <p:cTn id="7" dur="1000"/>
                                        <p:tgtEl>
                                          <p:spTgt spid="2"/>
                                        </p:tgtEl>
                                      </p:cBhvr>
                                    </p:animEffect>
                                  </p:childTnLst>
                                </p:cTn>
                              </p:par>
                            </p:childTnLst>
                          </p:cTn>
                        </p:par>
                        <p:par>
                          <p:cTn id="8" fill="hold">
                            <p:stCondLst>
                              <p:cond delay="10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1"/>
                                        </p:tgtEl>
                                        <p:attrNameLst>
                                          <p:attrName>ppt_y</p:attrName>
                                        </p:attrNameLst>
                                      </p:cBhvr>
                                      <p:tavLst>
                                        <p:tav tm="0">
                                          <p:val>
                                            <p:strVal val="#ppt_y"/>
                                          </p:val>
                                        </p:tav>
                                        <p:tav tm="100000">
                                          <p:val>
                                            <p:strVal val="#ppt_y"/>
                                          </p:val>
                                        </p:tav>
                                      </p:tavLst>
                                    </p:anim>
                                    <p:anim calcmode="lin" valueType="num">
                                      <p:cBhvr>
                                        <p:cTn id="13"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6" name="组合 135"/>
          <p:cNvGrpSpPr/>
          <p:nvPr/>
        </p:nvGrpSpPr>
        <p:grpSpPr>
          <a:xfrm rot="10800000" flipH="1">
            <a:off x="856022" y="1246049"/>
            <a:ext cx="10491473" cy="4877076"/>
            <a:chOff x="850264" y="1552754"/>
            <a:chExt cx="10491473" cy="4877076"/>
          </a:xfrm>
        </p:grpSpPr>
        <p:grpSp>
          <p:nvGrpSpPr>
            <p:cNvPr id="135" name="组合 134"/>
            <p:cNvGrpSpPr/>
            <p:nvPr/>
          </p:nvGrpSpPr>
          <p:grpSpPr>
            <a:xfrm>
              <a:off x="850264" y="1552754"/>
              <a:ext cx="10491473" cy="4877076"/>
              <a:chOff x="850264" y="1552754"/>
              <a:chExt cx="10491473" cy="4877076"/>
            </a:xfrm>
          </p:grpSpPr>
          <p:sp>
            <p:nvSpPr>
              <p:cNvPr id="2" name="任意多边形 1"/>
              <p:cNvSpPr/>
              <p:nvPr/>
            </p:nvSpPr>
            <p:spPr>
              <a:xfrm>
                <a:off x="850264" y="1552754"/>
                <a:ext cx="10491473"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34" name="组合 133"/>
              <p:cNvGrpSpPr/>
              <p:nvPr/>
            </p:nvGrpSpPr>
            <p:grpSpPr>
              <a:xfrm flipH="1">
                <a:off x="8703444" y="1553441"/>
                <a:ext cx="1573211" cy="303301"/>
                <a:chOff x="8522049" y="1552754"/>
                <a:chExt cx="1547284" cy="303301"/>
              </a:xfrm>
            </p:grpSpPr>
            <p:sp>
              <p:nvSpPr>
                <p:cNvPr id="3" name="平行四边形 2"/>
                <p:cNvSpPr/>
                <p:nvPr/>
              </p:nvSpPr>
              <p:spPr>
                <a:xfrm>
                  <a:off x="9478425" y="1552754"/>
                  <a:ext cx="590908" cy="303301"/>
                </a:xfrm>
                <a:prstGeom prst="parallelogram">
                  <a:avLst>
                    <a:gd name="adj" fmla="val 87809"/>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sp>
              <p:nvSpPr>
                <p:cNvPr id="126" name="平行四边形 125"/>
                <p:cNvSpPr/>
                <p:nvPr/>
              </p:nvSpPr>
              <p:spPr>
                <a:xfrm>
                  <a:off x="9006937" y="1552754"/>
                  <a:ext cx="590908" cy="303301"/>
                </a:xfrm>
                <a:prstGeom prst="parallelogram">
                  <a:avLst>
                    <a:gd name="adj" fmla="val 87809"/>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sp>
              <p:nvSpPr>
                <p:cNvPr id="127" name="平行四边形 126"/>
                <p:cNvSpPr/>
                <p:nvPr/>
              </p:nvSpPr>
              <p:spPr>
                <a:xfrm>
                  <a:off x="8522049" y="1552754"/>
                  <a:ext cx="590908" cy="303301"/>
                </a:xfrm>
                <a:prstGeom prst="parallelogram">
                  <a:avLst>
                    <a:gd name="adj" fmla="val 87809"/>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grpSp>
        </p:grpSp>
        <p:sp>
          <p:nvSpPr>
            <p:cNvPr id="118" name="平行四边形 117"/>
            <p:cNvSpPr/>
            <p:nvPr/>
          </p:nvSpPr>
          <p:spPr>
            <a:xfrm>
              <a:off x="1376073" y="1554130"/>
              <a:ext cx="590908" cy="301925"/>
            </a:xfrm>
            <a:prstGeom prst="parallelogram">
              <a:avLst>
                <a:gd name="adj" fmla="val 87857"/>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sp>
          <p:nvSpPr>
            <p:cNvPr id="119" name="平行四边形 118"/>
            <p:cNvSpPr/>
            <p:nvPr/>
          </p:nvSpPr>
          <p:spPr>
            <a:xfrm>
              <a:off x="1860961" y="1555506"/>
              <a:ext cx="590908" cy="301925"/>
            </a:xfrm>
            <a:prstGeom prst="parallelogram">
              <a:avLst>
                <a:gd name="adj" fmla="val 87857"/>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sp>
          <p:nvSpPr>
            <p:cNvPr id="120" name="平行四边形 119"/>
            <p:cNvSpPr/>
            <p:nvPr/>
          </p:nvSpPr>
          <p:spPr>
            <a:xfrm>
              <a:off x="2332449" y="1554130"/>
              <a:ext cx="590908" cy="301925"/>
            </a:xfrm>
            <a:prstGeom prst="parallelogram">
              <a:avLst>
                <a:gd name="adj" fmla="val 87857"/>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6AE7FF"/>
                </a:solidFill>
              </a:endParaRPr>
            </a:p>
          </p:txBody>
        </p:sp>
      </p:grpSp>
      <p:grpSp>
        <p:nvGrpSpPr>
          <p:cNvPr id="6" name="组合 5"/>
          <p:cNvGrpSpPr/>
          <p:nvPr/>
        </p:nvGrpSpPr>
        <p:grpSpPr>
          <a:xfrm>
            <a:off x="734695" y="810895"/>
            <a:ext cx="4598035" cy="262255"/>
            <a:chOff x="611" y="1760"/>
            <a:chExt cx="7241" cy="413"/>
          </a:xfrm>
          <a:solidFill>
            <a:srgbClr val="6AE7FF"/>
          </a:solidFill>
        </p:grpSpPr>
        <p:sp>
          <p:nvSpPr>
            <p:cNvPr id="4" name="矩形 3"/>
            <p:cNvSpPr/>
            <p:nvPr/>
          </p:nvSpPr>
          <p:spPr>
            <a:xfrm>
              <a:off x="5477" y="1760"/>
              <a:ext cx="2059" cy="1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611" y="1996"/>
              <a:ext cx="5169" cy="72"/>
            </a:xfrm>
            <a:prstGeom prst="parallelogram">
              <a:avLst>
                <a:gd name="adj" fmla="val 31755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6279"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6548"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6820" y="1984"/>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7428" y="1976"/>
              <a:ext cx="168" cy="1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a:off x="3094" y="2173"/>
              <a:ext cx="4759" cy="0"/>
            </a:xfrm>
            <a:prstGeom prst="line">
              <a:avLst/>
            </a:prstGeom>
            <a:grpFill/>
            <a:ln>
              <a:solidFill>
                <a:srgbClr val="6AE7FF"/>
              </a:solidFill>
              <a:prstDash val="sysDash"/>
            </a:ln>
          </p:spPr>
          <p:style>
            <a:lnRef idx="1">
              <a:schemeClr val="accent1"/>
            </a:lnRef>
            <a:fillRef idx="0">
              <a:schemeClr val="accent1"/>
            </a:fillRef>
            <a:effectRef idx="0">
              <a:schemeClr val="accent1"/>
            </a:effectRef>
            <a:fontRef idx="minor">
              <a:schemeClr val="tx1"/>
            </a:fontRef>
          </p:style>
        </p:cxnSp>
      </p:grpSp>
      <p:sp>
        <p:nvSpPr>
          <p:cNvPr id="7" name="文本框 6"/>
          <p:cNvSpPr txBox="1"/>
          <p:nvPr/>
        </p:nvSpPr>
        <p:spPr>
          <a:xfrm>
            <a:off x="5039995" y="1565910"/>
            <a:ext cx="2112010" cy="829945"/>
          </a:xfrm>
          <a:prstGeom prst="rect">
            <a:avLst/>
          </a:prstGeom>
          <a:noFill/>
          <a:ln>
            <a:solidFill>
              <a:srgbClr val="10FBFE"/>
            </a:solidFill>
          </a:ln>
        </p:spPr>
        <p:txBody>
          <a:bodyPr wrap="square" rtlCol="0">
            <a:spAutoFit/>
          </a:bodyPr>
          <a:lstStyle/>
          <a:p>
            <a:pPr algn="ctr"/>
            <a:r>
              <a:rPr lang="zh-CN" altLang="en-US" sz="4800">
                <a:solidFill>
                  <a:srgbClr val="10FBFE"/>
                </a:solidFill>
                <a:latin typeface="微软雅黑" panose="020B0503020204020204" charset="-122"/>
                <a:ea typeface="微软雅黑" panose="020B0503020204020204" charset="-122"/>
              </a:rPr>
              <a:t>简 述</a:t>
            </a:r>
            <a:endParaRPr lang="zh-CN" altLang="en-US" sz="4800">
              <a:solidFill>
                <a:srgbClr val="10FBFE"/>
              </a:solidFill>
              <a:latin typeface="微软雅黑" panose="020B0503020204020204" charset="-122"/>
              <a:ea typeface="微软雅黑" panose="020B0503020204020204" charset="-122"/>
            </a:endParaRPr>
          </a:p>
        </p:txBody>
      </p:sp>
      <p:sp>
        <p:nvSpPr>
          <p:cNvPr id="8" name="文本框 7"/>
          <p:cNvSpPr txBox="1"/>
          <p:nvPr/>
        </p:nvSpPr>
        <p:spPr>
          <a:xfrm>
            <a:off x="1381760" y="2893060"/>
            <a:ext cx="9314815" cy="2553335"/>
          </a:xfrm>
          <a:prstGeom prst="rect">
            <a:avLst/>
          </a:prstGeom>
          <a:noFill/>
        </p:spPr>
        <p:txBody>
          <a:bodyPr wrap="square" rtlCol="0">
            <a:spAutoFit/>
          </a:bodyPr>
          <a:lstStyle/>
          <a:p>
            <a:pPr algn="l" fontAlgn="auto">
              <a:lnSpc>
                <a:spcPct val="200000"/>
              </a:lnSpc>
            </a:pPr>
            <a:r>
              <a:rPr lang="en-US" sz="1600">
                <a:solidFill>
                  <a:srgbClr val="10FBFE"/>
                </a:solidFill>
                <a:latin typeface="微软雅黑" panose="020B0503020204020204" charset="-122"/>
                <a:ea typeface="微软雅黑" panose="020B0503020204020204" charset="-122"/>
              </a:rPr>
              <a:t>      </a:t>
            </a:r>
            <a:r>
              <a:rPr sz="2000">
                <a:solidFill>
                  <a:srgbClr val="10FBFE"/>
                </a:solidFill>
                <a:latin typeface="微软雅黑" panose="020B0503020204020204" charset="-122"/>
                <a:ea typeface="微软雅黑" panose="020B0503020204020204" charset="-122"/>
              </a:rPr>
              <a:t>评价对象</a:t>
            </a:r>
            <a:r>
              <a:rPr lang="zh-CN" sz="2000">
                <a:solidFill>
                  <a:srgbClr val="10FBFE"/>
                </a:solidFill>
                <a:latin typeface="微软雅黑" panose="020B0503020204020204" charset="-122"/>
                <a:ea typeface="微软雅黑" panose="020B0503020204020204" charset="-122"/>
              </a:rPr>
              <a:t>指的</a:t>
            </a:r>
            <a:r>
              <a:rPr sz="2000">
                <a:solidFill>
                  <a:srgbClr val="10FBFE"/>
                </a:solidFill>
                <a:latin typeface="微软雅黑" panose="020B0503020204020204" charset="-122"/>
                <a:ea typeface="微软雅黑" panose="020B0503020204020204" charset="-122"/>
              </a:rPr>
              <a:t>是评论文本中情感表达所面向的对象</a:t>
            </a:r>
            <a:r>
              <a:rPr lang="zh-CN" sz="2000">
                <a:solidFill>
                  <a:srgbClr val="10FBFE"/>
                </a:solidFill>
                <a:latin typeface="微软雅黑" panose="020B0503020204020204" charset="-122"/>
                <a:ea typeface="微软雅黑" panose="020B0503020204020204" charset="-122"/>
              </a:rPr>
              <a:t>。</a:t>
            </a:r>
            <a:endParaRPr lang="zh-CN" sz="2000">
              <a:solidFill>
                <a:srgbClr val="10FBFE"/>
              </a:solidFill>
              <a:latin typeface="微软雅黑" panose="020B0503020204020204" charset="-122"/>
              <a:ea typeface="微软雅黑" panose="020B0503020204020204" charset="-122"/>
            </a:endParaRPr>
          </a:p>
          <a:p>
            <a:pPr algn="l" fontAlgn="auto">
              <a:lnSpc>
                <a:spcPct val="200000"/>
              </a:lnSpc>
            </a:pPr>
            <a:r>
              <a:rPr sz="2000">
                <a:solidFill>
                  <a:srgbClr val="10FBFE"/>
                </a:solidFill>
                <a:latin typeface="微软雅黑" panose="020B0503020204020204" charset="-122"/>
                <a:ea typeface="微软雅黑" panose="020B0503020204020204" charset="-122"/>
              </a:rPr>
              <a:t>      本文主要研究</a:t>
            </a:r>
            <a:r>
              <a:rPr lang="zh-CN" sz="2000">
                <a:solidFill>
                  <a:srgbClr val="10FBFE"/>
                </a:solidFill>
                <a:latin typeface="微软雅黑" panose="020B0503020204020204" charset="-122"/>
                <a:ea typeface="微软雅黑" panose="020B0503020204020204" charset="-122"/>
              </a:rPr>
              <a:t>的是：</a:t>
            </a:r>
            <a:r>
              <a:rPr sz="2000">
                <a:solidFill>
                  <a:srgbClr val="10FBFE"/>
                </a:solidFill>
                <a:latin typeface="微软雅黑" panose="020B0503020204020204" charset="-122"/>
                <a:ea typeface="微软雅黑" panose="020B0503020204020204" charset="-122"/>
                <a:sym typeface="+mn-ea"/>
              </a:rPr>
              <a:t>基于</a:t>
            </a:r>
            <a:r>
              <a:rPr sz="2000">
                <a:solidFill>
                  <a:srgbClr val="10FBFE"/>
                </a:solidFill>
                <a:latin typeface="微软雅黑" panose="020B0503020204020204" charset="-122"/>
                <a:ea typeface="微软雅黑" panose="020B0503020204020204" charset="-122"/>
              </a:rPr>
              <a:t>电影领域的评价对象</a:t>
            </a:r>
            <a:r>
              <a:rPr lang="zh-CN" sz="2000">
                <a:solidFill>
                  <a:srgbClr val="10FBFE"/>
                </a:solidFill>
                <a:latin typeface="微软雅黑" panose="020B0503020204020204" charset="-122"/>
                <a:ea typeface="微软雅黑" panose="020B0503020204020204" charset="-122"/>
              </a:rPr>
              <a:t>的</a:t>
            </a:r>
            <a:r>
              <a:rPr sz="2000">
                <a:solidFill>
                  <a:srgbClr val="10FBFE"/>
                </a:solidFill>
                <a:latin typeface="微软雅黑" panose="020B0503020204020204" charset="-122"/>
                <a:ea typeface="微软雅黑" panose="020B0503020204020204" charset="-122"/>
              </a:rPr>
              <a:t>抽取。该方法首先</a:t>
            </a:r>
            <a:r>
              <a:rPr lang="zh-CN" sz="2000">
                <a:solidFill>
                  <a:srgbClr val="10FBFE"/>
                </a:solidFill>
                <a:latin typeface="微软雅黑" panose="020B0503020204020204" charset="-122"/>
                <a:ea typeface="微软雅黑" panose="020B0503020204020204" charset="-122"/>
              </a:rPr>
              <a:t>构建电影知识库，然后利用人名识别等技术识别评论中的人名，再利用已经构建好的知识库以及网页检索等方法对识别出的人名进行消歧，最终抽取出评价对象。</a:t>
            </a:r>
            <a:endParaRPr lang="zh-CN" sz="2000">
              <a:solidFill>
                <a:srgbClr val="10FBFE"/>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wedge">
                                      <p:cBhvr>
                                        <p:cTn id="7" dur="500"/>
                                        <p:tgtEl>
                                          <p:spTgt spid="136"/>
                                        </p:tgtEl>
                                      </p:cBhvr>
                                    </p:animEffect>
                                  </p:childTnLst>
                                </p:cTn>
                              </p:par>
                            </p:childTnLst>
                          </p:cTn>
                        </p:par>
                        <p:par>
                          <p:cTn id="8" fill="hold">
                            <p:stCondLst>
                              <p:cond delay="500"/>
                            </p:stCondLst>
                            <p:childTnLst>
                              <p:par>
                                <p:cTn id="9" presetID="29"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ppt_x</p:attrName>
                                        </p:attrNameLst>
                                      </p:cBhvr>
                                      <p:tavLst>
                                        <p:tav tm="0">
                                          <p:val>
                                            <p:strVal val="#ppt_x-.2"/>
                                          </p:val>
                                        </p:tav>
                                        <p:tav tm="100000">
                                          <p:val>
                                            <p:strVal val="#ppt_x"/>
                                          </p:val>
                                        </p:tav>
                                      </p:tavLst>
                                    </p:anim>
                                    <p:anim calcmode="lin" valueType="num">
                                      <p:cBhvr>
                                        <p:cTn id="12" dur="500" fill="hold"/>
                                        <p:tgtEl>
                                          <p:spTgt spid="6"/>
                                        </p:tgtEl>
                                        <p:attrNameLst>
                                          <p:attrName>ppt_y</p:attrName>
                                        </p:attrNameLst>
                                      </p:cBhvr>
                                      <p:tavLst>
                                        <p:tav tm="0">
                                          <p:val>
                                            <p:strVal val="#ppt_y"/>
                                          </p:val>
                                        </p:tav>
                                        <p:tav tm="100000">
                                          <p:val>
                                            <p:strVal val="#ppt_y"/>
                                          </p:val>
                                        </p:tav>
                                      </p:tavLst>
                                    </p:anim>
                                    <p:animEffect transition="in" filter="wipe(right)" prLst="gradientSize: 0.1">
                                      <p:cBhvr>
                                        <p:cTn id="13" dur="500"/>
                                        <p:tgtEl>
                                          <p:spTgt spid="6"/>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p:stCondLst>
                              <p:cond delay="1500"/>
                            </p:stCondLst>
                            <p:childTnLst>
                              <p:par>
                                <p:cTn id="21" presetID="18" presetClass="entr" presetSubtype="6"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strips(downRight)">
                                      <p:cBhvr>
                                        <p:cTn id="23"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5969000" y="1932305"/>
            <a:ext cx="4177665" cy="706120"/>
            <a:chOff x="2175" y="4046"/>
            <a:chExt cx="6579" cy="1112"/>
          </a:xfrm>
        </p:grpSpPr>
        <p:sp>
          <p:nvSpPr>
            <p:cNvPr id="8" name="文本框 7"/>
            <p:cNvSpPr txBox="1"/>
            <p:nvPr/>
          </p:nvSpPr>
          <p:spPr>
            <a:xfrm>
              <a:off x="2175" y="4046"/>
              <a:ext cx="1291" cy="1113"/>
            </a:xfrm>
            <a:prstGeom prst="rect">
              <a:avLst/>
            </a:prstGeom>
            <a:noFill/>
          </p:spPr>
          <p:txBody>
            <a:bodyPr wrap="square" rtlCol="0">
              <a:spAutoFit/>
            </a:bodyPr>
            <a:lstStyle/>
            <a:p>
              <a:pPr algn="r"/>
              <a:r>
                <a:rPr lang="en-US" altLang="zh-CN" sz="4000" b="1">
                  <a:solidFill>
                    <a:srgbClr val="6AE7FF"/>
                  </a:solidFill>
                  <a:latin typeface="微软雅黑" panose="020B0503020204020204" charset="-122"/>
                  <a:ea typeface="微软雅黑" panose="020B0503020204020204" charset="-122"/>
                </a:rPr>
                <a:t>01</a:t>
              </a:r>
              <a:endParaRPr lang="en-US" altLang="zh-CN" sz="4000" b="1">
                <a:solidFill>
                  <a:srgbClr val="6AE7FF"/>
                </a:solidFill>
                <a:latin typeface="微软雅黑" panose="020B0503020204020204" charset="-122"/>
                <a:ea typeface="微软雅黑" panose="020B0503020204020204" charset="-122"/>
              </a:endParaRPr>
            </a:p>
          </p:txBody>
        </p:sp>
        <p:sp>
          <p:nvSpPr>
            <p:cNvPr id="9" name="圆角矩形 8"/>
            <p:cNvSpPr/>
            <p:nvPr/>
          </p:nvSpPr>
          <p:spPr>
            <a:xfrm>
              <a:off x="3746" y="4198"/>
              <a:ext cx="5008" cy="808"/>
            </a:xfrm>
            <a:prstGeom prst="roundRect">
              <a:avLst/>
            </a:prstGeom>
            <a:noFill/>
            <a:ln w="12700" cmpd="sng">
              <a:solidFill>
                <a:srgbClr val="6AE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a:solidFill>
                    <a:srgbClr val="6AE7FF"/>
                  </a:solidFill>
                  <a:latin typeface="微软雅黑" panose="020B0503020204020204" charset="-122"/>
                  <a:ea typeface="微软雅黑" panose="020B0503020204020204" charset="-122"/>
                </a:rPr>
                <a:t>数据采集</a:t>
              </a:r>
              <a:endParaRPr lang="zh-CN" altLang="en-US" sz="2400" b="1">
                <a:solidFill>
                  <a:srgbClr val="6AE7FF"/>
                </a:solidFill>
                <a:latin typeface="微软雅黑" panose="020B0503020204020204" charset="-122"/>
                <a:ea typeface="微软雅黑" panose="020B0503020204020204" charset="-122"/>
              </a:endParaRPr>
            </a:p>
          </p:txBody>
        </p:sp>
      </p:grpSp>
      <p:grpSp>
        <p:nvGrpSpPr>
          <p:cNvPr id="2" name="组合 1"/>
          <p:cNvGrpSpPr/>
          <p:nvPr/>
        </p:nvGrpSpPr>
        <p:grpSpPr>
          <a:xfrm>
            <a:off x="5969000" y="3428365"/>
            <a:ext cx="4177665" cy="706120"/>
            <a:chOff x="10258" y="4046"/>
            <a:chExt cx="6579" cy="1112"/>
          </a:xfrm>
        </p:grpSpPr>
        <p:sp>
          <p:nvSpPr>
            <p:cNvPr id="10" name="文本框 9"/>
            <p:cNvSpPr txBox="1"/>
            <p:nvPr/>
          </p:nvSpPr>
          <p:spPr>
            <a:xfrm>
              <a:off x="10258" y="4046"/>
              <a:ext cx="1291" cy="1113"/>
            </a:xfrm>
            <a:prstGeom prst="rect">
              <a:avLst/>
            </a:prstGeom>
            <a:noFill/>
          </p:spPr>
          <p:txBody>
            <a:bodyPr wrap="square" rtlCol="0">
              <a:spAutoFit/>
            </a:bodyPr>
            <a:lstStyle/>
            <a:p>
              <a:pPr algn="r"/>
              <a:r>
                <a:rPr lang="en-US" altLang="zh-CN" sz="4000" b="1">
                  <a:solidFill>
                    <a:srgbClr val="6AE7FF"/>
                  </a:solidFill>
                  <a:latin typeface="微软雅黑" panose="020B0503020204020204" charset="-122"/>
                  <a:ea typeface="微软雅黑" panose="020B0503020204020204" charset="-122"/>
                </a:rPr>
                <a:t>02</a:t>
              </a:r>
              <a:endParaRPr lang="en-US" altLang="zh-CN" sz="4000" b="1">
                <a:solidFill>
                  <a:srgbClr val="6AE7FF"/>
                </a:solidFill>
                <a:latin typeface="微软雅黑" panose="020B0503020204020204" charset="-122"/>
                <a:ea typeface="微软雅黑" panose="020B0503020204020204" charset="-122"/>
              </a:endParaRPr>
            </a:p>
          </p:txBody>
        </p:sp>
        <p:sp>
          <p:nvSpPr>
            <p:cNvPr id="11" name="圆角矩形 10"/>
            <p:cNvSpPr/>
            <p:nvPr/>
          </p:nvSpPr>
          <p:spPr>
            <a:xfrm>
              <a:off x="11829" y="4198"/>
              <a:ext cx="5008" cy="808"/>
            </a:xfrm>
            <a:prstGeom prst="roundRect">
              <a:avLst/>
            </a:prstGeom>
            <a:noFill/>
            <a:ln w="12700" cmpd="sng">
              <a:solidFill>
                <a:srgbClr val="6AE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a:solidFill>
                    <a:srgbClr val="6AE7FF"/>
                  </a:solidFill>
                  <a:latin typeface="微软雅黑" panose="020B0503020204020204" charset="-122"/>
                  <a:ea typeface="微软雅黑" panose="020B0503020204020204" charset="-122"/>
                </a:rPr>
                <a:t>模型构建</a:t>
              </a:r>
              <a:endParaRPr lang="zh-CN" altLang="en-US" sz="2400" b="1">
                <a:solidFill>
                  <a:srgbClr val="6AE7FF"/>
                </a:solidFill>
                <a:latin typeface="微软雅黑" panose="020B0503020204020204" charset="-122"/>
                <a:ea typeface="微软雅黑" panose="020B0503020204020204" charset="-122"/>
              </a:endParaRPr>
            </a:p>
          </p:txBody>
        </p:sp>
      </p:grpSp>
      <p:grpSp>
        <p:nvGrpSpPr>
          <p:cNvPr id="5" name="组合 4"/>
          <p:cNvGrpSpPr/>
          <p:nvPr/>
        </p:nvGrpSpPr>
        <p:grpSpPr>
          <a:xfrm>
            <a:off x="5969000" y="4801235"/>
            <a:ext cx="4177665" cy="706120"/>
            <a:chOff x="2175" y="6847"/>
            <a:chExt cx="6579" cy="1112"/>
          </a:xfrm>
        </p:grpSpPr>
        <p:sp>
          <p:nvSpPr>
            <p:cNvPr id="12" name="文本框 11"/>
            <p:cNvSpPr txBox="1"/>
            <p:nvPr/>
          </p:nvSpPr>
          <p:spPr>
            <a:xfrm>
              <a:off x="2175" y="6847"/>
              <a:ext cx="1291" cy="1113"/>
            </a:xfrm>
            <a:prstGeom prst="rect">
              <a:avLst/>
            </a:prstGeom>
            <a:noFill/>
          </p:spPr>
          <p:txBody>
            <a:bodyPr wrap="square" rtlCol="0">
              <a:spAutoFit/>
            </a:bodyPr>
            <a:lstStyle/>
            <a:p>
              <a:pPr algn="r"/>
              <a:r>
                <a:rPr lang="en-US" altLang="zh-CN" sz="4000" b="1">
                  <a:solidFill>
                    <a:srgbClr val="6AE7FF"/>
                  </a:solidFill>
                  <a:latin typeface="微软雅黑" panose="020B0503020204020204" charset="-122"/>
                  <a:ea typeface="微软雅黑" panose="020B0503020204020204" charset="-122"/>
                </a:rPr>
                <a:t>03</a:t>
              </a:r>
              <a:endParaRPr lang="en-US" altLang="zh-CN" sz="4000" b="1">
                <a:solidFill>
                  <a:srgbClr val="6AE7FF"/>
                </a:solidFill>
                <a:latin typeface="微软雅黑" panose="020B0503020204020204" charset="-122"/>
                <a:ea typeface="微软雅黑" panose="020B0503020204020204" charset="-122"/>
              </a:endParaRPr>
            </a:p>
          </p:txBody>
        </p:sp>
        <p:sp>
          <p:nvSpPr>
            <p:cNvPr id="13" name="圆角矩形 12"/>
            <p:cNvSpPr/>
            <p:nvPr/>
          </p:nvSpPr>
          <p:spPr>
            <a:xfrm>
              <a:off x="3746" y="6999"/>
              <a:ext cx="5008" cy="808"/>
            </a:xfrm>
            <a:prstGeom prst="roundRect">
              <a:avLst/>
            </a:prstGeom>
            <a:noFill/>
            <a:ln w="12700" cmpd="sng">
              <a:solidFill>
                <a:srgbClr val="6AE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a:solidFill>
                    <a:srgbClr val="6AE7FF"/>
                  </a:solidFill>
                  <a:latin typeface="微软雅黑" panose="020B0503020204020204" charset="-122"/>
                  <a:ea typeface="微软雅黑" panose="020B0503020204020204" charset="-122"/>
                </a:rPr>
                <a:t>效果图</a:t>
              </a:r>
              <a:endParaRPr lang="zh-CN" altLang="en-US" sz="2400" b="1">
                <a:solidFill>
                  <a:srgbClr val="6AE7FF"/>
                </a:solidFill>
                <a:latin typeface="微软雅黑" panose="020B0503020204020204" charset="-122"/>
                <a:ea typeface="微软雅黑" panose="020B0503020204020204" charset="-122"/>
              </a:endParaRPr>
            </a:p>
          </p:txBody>
        </p:sp>
      </p:grpSp>
      <p:grpSp>
        <p:nvGrpSpPr>
          <p:cNvPr id="14" name="组合 13"/>
          <p:cNvGrpSpPr/>
          <p:nvPr/>
        </p:nvGrpSpPr>
        <p:grpSpPr>
          <a:xfrm>
            <a:off x="1243330" y="1746250"/>
            <a:ext cx="3679190" cy="3150870"/>
            <a:chOff x="-36" y="1637"/>
            <a:chExt cx="5794" cy="4962"/>
          </a:xfrm>
        </p:grpSpPr>
        <p:sp>
          <p:nvSpPr>
            <p:cNvPr id="3" name="文本框 2"/>
            <p:cNvSpPr txBox="1"/>
            <p:nvPr/>
          </p:nvSpPr>
          <p:spPr>
            <a:xfrm>
              <a:off x="-36" y="3562"/>
              <a:ext cx="5794" cy="1113"/>
            </a:xfrm>
            <a:prstGeom prst="rect">
              <a:avLst/>
            </a:prstGeom>
            <a:noFill/>
          </p:spPr>
          <p:txBody>
            <a:bodyPr wrap="square" rtlCol="0">
              <a:spAutoFit/>
            </a:bodyPr>
            <a:lstStyle/>
            <a:p>
              <a:pPr algn="ctr"/>
              <a:r>
                <a:rPr lang="zh-CN" altLang="en-US" sz="4000" b="1">
                  <a:solidFill>
                    <a:srgbClr val="6AE7FF"/>
                  </a:solidFill>
                  <a:latin typeface="微软雅黑" panose="020B0503020204020204" charset="-122"/>
                  <a:ea typeface="微软雅黑" panose="020B0503020204020204" charset="-122"/>
                </a:rPr>
                <a:t>思路</a:t>
              </a:r>
              <a:endParaRPr lang="zh-CN" altLang="en-US" sz="4000" b="1">
                <a:solidFill>
                  <a:srgbClr val="6AE7FF"/>
                </a:solidFill>
                <a:latin typeface="微软雅黑" panose="020B0503020204020204" charset="-122"/>
                <a:ea typeface="微软雅黑" panose="020B0503020204020204" charset="-122"/>
              </a:endParaRPr>
            </a:p>
          </p:txBody>
        </p:sp>
        <p:pic>
          <p:nvPicPr>
            <p:cNvPr id="7" name="图片 6" descr="未标题-1"/>
            <p:cNvPicPr>
              <a:picLocks noChangeAspect="1"/>
            </p:cNvPicPr>
            <p:nvPr/>
          </p:nvPicPr>
          <p:blipFill>
            <a:blip r:embed="rId1"/>
            <a:stretch>
              <a:fillRect/>
            </a:stretch>
          </p:blipFill>
          <p:spPr>
            <a:xfrm>
              <a:off x="259" y="1637"/>
              <a:ext cx="4857" cy="4963"/>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609465" y="2141855"/>
            <a:ext cx="7581900" cy="5080"/>
            <a:chOff x="7259" y="3373"/>
            <a:chExt cx="11940" cy="8"/>
          </a:xfrm>
        </p:grpSpPr>
        <p:cxnSp>
          <p:nvCxnSpPr>
            <p:cNvPr id="42" name="直接连接符 41"/>
            <p:cNvCxnSpPr/>
            <p:nvPr/>
          </p:nvCxnSpPr>
          <p:spPr>
            <a:xfrm>
              <a:off x="7259" y="337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4285" y="3373"/>
              <a:ext cx="491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0" y="4707255"/>
            <a:ext cx="8279130" cy="5080"/>
            <a:chOff x="0" y="7413"/>
            <a:chExt cx="13038" cy="8"/>
          </a:xfrm>
        </p:grpSpPr>
        <p:cxnSp>
          <p:nvCxnSpPr>
            <p:cNvPr id="46" name="直接连接符 45"/>
            <p:cNvCxnSpPr/>
            <p:nvPr/>
          </p:nvCxnSpPr>
          <p:spPr>
            <a:xfrm>
              <a:off x="0" y="7413"/>
              <a:ext cx="628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5488" y="741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2480945" y="2644775"/>
            <a:ext cx="1901190" cy="1554480"/>
          </a:xfrm>
          <a:prstGeom prst="rect">
            <a:avLst/>
          </a:prstGeom>
          <a:noFill/>
        </p:spPr>
        <p:txBody>
          <a:bodyPr wrap="square" rtlCol="0">
            <a:spAutoFit/>
          </a:bodyPr>
          <a:lstStyle/>
          <a:p>
            <a:pPr algn="r"/>
            <a:r>
              <a:rPr lang="en-US" altLang="zh-CN" sz="9600">
                <a:solidFill>
                  <a:srgbClr val="6AE7FF"/>
                </a:solidFill>
              </a:rPr>
              <a:t>01</a:t>
            </a:r>
            <a:endParaRPr lang="en-US" altLang="zh-CN" sz="9600">
              <a:solidFill>
                <a:srgbClr val="6AE7FF"/>
              </a:solidFill>
            </a:endParaRPr>
          </a:p>
        </p:txBody>
      </p:sp>
      <p:sp>
        <p:nvSpPr>
          <p:cNvPr id="4" name="文本框 3"/>
          <p:cNvSpPr txBox="1"/>
          <p:nvPr/>
        </p:nvSpPr>
        <p:spPr>
          <a:xfrm>
            <a:off x="4609465" y="3044825"/>
            <a:ext cx="3735705" cy="768350"/>
          </a:xfrm>
          <a:prstGeom prst="rect">
            <a:avLst/>
          </a:prstGeom>
          <a:noFill/>
        </p:spPr>
        <p:txBody>
          <a:bodyPr wrap="square" rtlCol="0">
            <a:spAutoFit/>
          </a:bodyPr>
          <a:lstStyle/>
          <a:p>
            <a:pPr algn="l"/>
            <a:r>
              <a:rPr lang="zh-CN" altLang="en-US" sz="4400">
                <a:solidFill>
                  <a:srgbClr val="10FBFE"/>
                </a:solidFill>
                <a:latin typeface="微软雅黑" panose="020B0503020204020204" charset="-122"/>
                <a:ea typeface="微软雅黑" panose="020B0503020204020204" charset="-122"/>
              </a:rPr>
              <a:t>数据采集</a:t>
            </a:r>
            <a:endParaRPr lang="zh-CN" altLang="en-US" sz="4400">
              <a:solidFill>
                <a:srgbClr val="10FBFE"/>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par>
                          <p:cTn id="17" fill="hold">
                            <p:stCondLst>
                              <p:cond delay="1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4"/>
                                        </p:tgtEl>
                                        <p:attrNameLst>
                                          <p:attrName>ppt_y</p:attrName>
                                        </p:attrNameLst>
                                      </p:cBhvr>
                                      <p:tavLst>
                                        <p:tav tm="0">
                                          <p:val>
                                            <p:strVal val="#ppt_y"/>
                                          </p:val>
                                        </p:tav>
                                        <p:tav tm="100000">
                                          <p:val>
                                            <p:strVal val="#ppt_y"/>
                                          </p:val>
                                        </p:tav>
                                      </p:tavLst>
                                    </p:anim>
                                    <p:anim calcmode="lin" valueType="num">
                                      <p:cBhvr>
                                        <p:cTn id="22"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rPr>
              <a:t>数据采集</a:t>
            </a:r>
            <a:endParaRPr lang="zh-CN" altLang="en-US" sz="2000" b="1" dirty="0">
              <a:solidFill>
                <a:srgbClr val="10FBFE"/>
              </a:solidFill>
              <a:latin typeface="微软雅黑" panose="020B0503020204020204" charset="-122"/>
              <a:ea typeface="微软雅黑" panose="020B0503020204020204" charset="-122"/>
            </a:endParaRPr>
          </a:p>
        </p:txBody>
      </p:sp>
      <p:graphicFrame>
        <p:nvGraphicFramePr>
          <p:cNvPr id="10" name="表格 9"/>
          <p:cNvGraphicFramePr/>
          <p:nvPr/>
        </p:nvGraphicFramePr>
        <p:xfrm>
          <a:off x="495935" y="2036445"/>
          <a:ext cx="11481435" cy="2466975"/>
        </p:xfrm>
        <a:graphic>
          <a:graphicData uri="http://schemas.openxmlformats.org/drawingml/2006/table">
            <a:tbl>
              <a:tblPr firstRow="1" bandRow="1">
                <a:tableStyleId>{5C22544A-7EE6-4342-B048-85BDC9FD1C3A}</a:tableStyleId>
              </a:tblPr>
              <a:tblGrid>
                <a:gridCol w="1887855"/>
                <a:gridCol w="4327525"/>
                <a:gridCol w="5266055"/>
              </a:tblGrid>
              <a:tr h="607060">
                <a:tc>
                  <a:txBody>
                    <a:bodyPr/>
                    <a:p>
                      <a:pPr>
                        <a:buNone/>
                      </a:pPr>
                      <a:r>
                        <a:rPr lang="zh-CN" altLang="en-US" sz="2800">
                          <a:solidFill>
                            <a:srgbClr val="FFFFFF"/>
                          </a:solidFill>
                        </a:rPr>
                        <a:t>相关网站</a:t>
                      </a:r>
                      <a:endParaRPr lang="zh-CN" altLang="en-US" sz="2800">
                        <a:solidFill>
                          <a:srgbClr val="FFFFFF"/>
                        </a:solidFill>
                      </a:endParaRPr>
                    </a:p>
                  </a:txBody>
                  <a:tcPr/>
                </a:tc>
                <a:tc>
                  <a:txBody>
                    <a:bodyPr/>
                    <a:p>
                      <a:pPr>
                        <a:buNone/>
                      </a:pPr>
                      <a:r>
                        <a:rPr lang="zh-CN" altLang="en-US" sz="2800"/>
                        <a:t>网址</a:t>
                      </a:r>
                      <a:endParaRPr lang="zh-CN" altLang="en-US" sz="2800"/>
                    </a:p>
                  </a:txBody>
                  <a:tcPr/>
                </a:tc>
                <a:tc>
                  <a:txBody>
                    <a:bodyPr/>
                    <a:p>
                      <a:pPr>
                        <a:buNone/>
                      </a:pPr>
                      <a:r>
                        <a:rPr lang="zh-CN" altLang="en-US" sz="2800">
                          <a:solidFill>
                            <a:srgbClr val="FFFFFF"/>
                          </a:solidFill>
                        </a:rPr>
                        <a:t>描述</a:t>
                      </a:r>
                      <a:endParaRPr lang="zh-CN" altLang="en-US" sz="2800">
                        <a:solidFill>
                          <a:srgbClr val="FFFFFF"/>
                        </a:solidFill>
                      </a:endParaRPr>
                    </a:p>
                  </a:txBody>
                  <a:tcPr/>
                </a:tc>
              </a:tr>
              <a:tr h="654050">
                <a:tc>
                  <a:txBody>
                    <a:bodyPr/>
                    <a:p>
                      <a:pPr>
                        <a:buNone/>
                      </a:pPr>
                      <a:r>
                        <a:rPr lang="zh-CN" altLang="en-US" sz="2400"/>
                        <a:t>百度百科</a:t>
                      </a:r>
                      <a:endParaRPr lang="zh-CN" altLang="en-US" sz="2400"/>
                    </a:p>
                  </a:txBody>
                  <a:tcPr/>
                </a:tc>
                <a:tc>
                  <a:txBody>
                    <a:bodyPr/>
                    <a:p>
                      <a:pPr>
                        <a:buNone/>
                      </a:pPr>
                      <a:r>
                        <a:rPr lang="zh-CN" altLang="en-US" sz="2400"/>
                        <a:t>https://baike.baidu.com/</a:t>
                      </a:r>
                      <a:endParaRPr lang="zh-CN" altLang="en-US" sz="2400"/>
                    </a:p>
                  </a:txBody>
                  <a:tcPr/>
                </a:tc>
                <a:tc>
                  <a:txBody>
                    <a:bodyPr/>
                    <a:p>
                      <a:pPr>
                        <a:buNone/>
                      </a:pPr>
                      <a:r>
                        <a:rPr lang="zh-CN" altLang="en-US" sz="2400"/>
                        <a:t>集成电影与演员明星等的相关知识</a:t>
                      </a:r>
                      <a:endParaRPr lang="zh-CN" altLang="en-US" sz="2400"/>
                    </a:p>
                  </a:txBody>
                  <a:tcPr/>
                </a:tc>
              </a:tr>
              <a:tr h="608330">
                <a:tc>
                  <a:txBody>
                    <a:bodyPr/>
                    <a:p>
                      <a:pPr>
                        <a:buNone/>
                      </a:pPr>
                      <a:r>
                        <a:rPr lang="zh-CN" altLang="en-US" sz="2400"/>
                        <a:t>豆瓣电影</a:t>
                      </a:r>
                      <a:endParaRPr lang="zh-CN" altLang="en-US" sz="2400"/>
                    </a:p>
                  </a:txBody>
                  <a:tcPr/>
                </a:tc>
                <a:tc>
                  <a:txBody>
                    <a:bodyPr/>
                    <a:p>
                      <a:pPr>
                        <a:buNone/>
                      </a:pPr>
                      <a:r>
                        <a:rPr lang="zh-CN" altLang="en-US" sz="2400"/>
                        <a:t>https://movie.douban.com/</a:t>
                      </a:r>
                      <a:endParaRPr lang="zh-CN" altLang="en-US" sz="2400"/>
                    </a:p>
                  </a:txBody>
                  <a:tcPr/>
                </a:tc>
                <a:tc>
                  <a:txBody>
                    <a:bodyPr/>
                    <a:p>
                      <a:pPr>
                        <a:buNone/>
                      </a:pPr>
                      <a:r>
                        <a:rPr lang="zh-CN" altLang="en-US" sz="2400"/>
                        <a:t>提供电影评论</a:t>
                      </a:r>
                      <a:endParaRPr lang="zh-CN" altLang="en-US" sz="2400"/>
                    </a:p>
                  </a:txBody>
                  <a:tcPr/>
                </a:tc>
              </a:tr>
              <a:tr h="597535">
                <a:tc>
                  <a:txBody>
                    <a:bodyPr/>
                    <a:p>
                      <a:pPr>
                        <a:buNone/>
                      </a:pPr>
                      <a:r>
                        <a:rPr lang="zh-CN" altLang="en-US" sz="2400"/>
                        <a:t>微博电影</a:t>
                      </a:r>
                      <a:endParaRPr lang="zh-CN" altLang="en-US" sz="2400"/>
                    </a:p>
                  </a:txBody>
                  <a:tcPr/>
                </a:tc>
                <a:tc>
                  <a:txBody>
                    <a:bodyPr/>
                    <a:p>
                      <a:pPr>
                        <a:buNone/>
                      </a:pPr>
                      <a:r>
                        <a:rPr lang="zh-CN" altLang="en-US" sz="2400"/>
                        <a:t>http://movie.weibo.com/</a:t>
                      </a:r>
                      <a:endParaRPr lang="zh-CN" altLang="en-US" sz="2400"/>
                    </a:p>
                  </a:txBody>
                  <a:tcPr/>
                </a:tc>
                <a:tc>
                  <a:txBody>
                    <a:bodyPr/>
                    <a:p>
                      <a:pPr>
                        <a:buNone/>
                      </a:pPr>
                      <a:r>
                        <a:rPr lang="zh-CN" altLang="en-US" sz="2400"/>
                        <a:t>提供电影评论</a:t>
                      </a:r>
                      <a:endParaRPr lang="zh-CN" altLang="en-US" sz="2400"/>
                    </a:p>
                  </a:txBody>
                  <a:tcPr/>
                </a:tc>
              </a:tr>
            </a:tbl>
          </a:graphicData>
        </a:graphic>
      </p:graphicFrame>
      <p:sp>
        <p:nvSpPr>
          <p:cNvPr id="11" name="文本框 10"/>
          <p:cNvSpPr txBox="1"/>
          <p:nvPr/>
        </p:nvSpPr>
        <p:spPr>
          <a:xfrm>
            <a:off x="2187575" y="5463540"/>
            <a:ext cx="8983345" cy="398780"/>
          </a:xfrm>
          <a:prstGeom prst="rect">
            <a:avLst/>
          </a:prstGeom>
          <a:noFill/>
        </p:spPr>
        <p:txBody>
          <a:bodyPr wrap="square" rtlCol="0" anchor="t">
            <a:spAutoFit/>
          </a:bodyPr>
          <a:p>
            <a:r>
              <a:rPr lang="zh-CN" sz="2000" b="1" dirty="0">
                <a:solidFill>
                  <a:schemeClr val="bg1"/>
                </a:solidFill>
                <a:latin typeface="微软雅黑 Light" panose="020B0502040204020203" charset="-122"/>
                <a:ea typeface="微软雅黑 Light" panose="020B0502040204020203" charset="-122"/>
                <a:cs typeface="+mn-ea"/>
                <a:sym typeface="+mn-lt"/>
              </a:rPr>
              <a:t>获得</a:t>
            </a:r>
            <a:r>
              <a:rPr lang="en-US" altLang="zh-CN" sz="2000" b="1" dirty="0">
                <a:solidFill>
                  <a:schemeClr val="bg1"/>
                </a:solidFill>
                <a:latin typeface="微软雅黑 Light" panose="020B0502040204020203" charset="-122"/>
                <a:ea typeface="微软雅黑 Light" panose="020B0502040204020203" charset="-122"/>
                <a:cs typeface="+mn-ea"/>
                <a:sym typeface="+mn-lt"/>
              </a:rPr>
              <a:t>2010-2017</a:t>
            </a:r>
            <a:r>
              <a:rPr lang="zh-CN" altLang="en-US" sz="2000" b="1" dirty="0">
                <a:solidFill>
                  <a:schemeClr val="bg1"/>
                </a:solidFill>
                <a:latin typeface="微软雅黑 Light" panose="020B0502040204020203" charset="-122"/>
                <a:ea typeface="微软雅黑 Light" panose="020B0502040204020203" charset="-122"/>
                <a:cs typeface="+mn-ea"/>
                <a:sym typeface="+mn-lt"/>
              </a:rPr>
              <a:t>年中国电影数据共</a:t>
            </a:r>
            <a:r>
              <a:rPr lang="en-US" altLang="zh-CN" sz="2000" b="1" dirty="0">
                <a:solidFill>
                  <a:srgbClr val="10FBFE"/>
                </a:solidFill>
                <a:latin typeface="微软雅黑 Light" panose="020B0502040204020203" charset="-122"/>
                <a:ea typeface="微软雅黑 Light" panose="020B0502040204020203" charset="-122"/>
                <a:cs typeface="+mn-ea"/>
                <a:sym typeface="+mn-lt"/>
              </a:rPr>
              <a:t>660</a:t>
            </a:r>
            <a:r>
              <a:rPr lang="zh-CN" altLang="en-US" sz="2000" b="1" dirty="0">
                <a:solidFill>
                  <a:schemeClr val="bg1"/>
                </a:solidFill>
                <a:latin typeface="微软雅黑 Light" panose="020B0502040204020203" charset="-122"/>
                <a:ea typeface="微软雅黑 Light" panose="020B0502040204020203" charset="-122"/>
                <a:cs typeface="+mn-ea"/>
                <a:sym typeface="+mn-lt"/>
              </a:rPr>
              <a:t>部，每部电影评论数约</a:t>
            </a:r>
            <a:r>
              <a:rPr lang="en-US" altLang="zh-CN" sz="2000" b="1" dirty="0">
                <a:solidFill>
                  <a:schemeClr val="bg1"/>
                </a:solidFill>
                <a:latin typeface="微软雅黑 Light" panose="020B0502040204020203" charset="-122"/>
                <a:ea typeface="微软雅黑 Light" panose="020B0502040204020203" charset="-122"/>
                <a:cs typeface="+mn-ea"/>
                <a:sym typeface="+mn-lt"/>
              </a:rPr>
              <a:t>3000</a:t>
            </a:r>
            <a:r>
              <a:rPr lang="zh-CN" altLang="en-US" sz="2000" b="1" dirty="0">
                <a:solidFill>
                  <a:schemeClr val="bg1"/>
                </a:solidFill>
                <a:latin typeface="微软雅黑 Light" panose="020B0502040204020203" charset="-122"/>
                <a:ea typeface="微软雅黑 Light" panose="020B0502040204020203" charset="-122"/>
                <a:cs typeface="+mn-ea"/>
                <a:sym typeface="+mn-lt"/>
              </a:rPr>
              <a:t>条</a:t>
            </a:r>
            <a:endParaRPr lang="zh-CN" altLang="en-US" sz="2000" b="1" dirty="0">
              <a:solidFill>
                <a:schemeClr val="bg1"/>
              </a:solidFill>
              <a:latin typeface="微软雅黑 Light" panose="020B0502040204020203" charset="-122"/>
              <a:ea typeface="微软雅黑 Light" panose="020B0502040204020203"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64"/>
                                        </p:tgtEl>
                                        <p:attrNameLst>
                                          <p:attrName>style.visibility</p:attrName>
                                        </p:attrNameLst>
                                      </p:cBhvr>
                                      <p:to>
                                        <p:strVal val="visible"/>
                                      </p:to>
                                    </p:set>
                                    <p:animEffect transition="in" filter="wipe(left)">
                                      <p:cBhvr>
                                        <p:cTn id="13" dur="500"/>
                                        <p:tgtEl>
                                          <p:spTgt spid="2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4609465" y="2141855"/>
            <a:ext cx="7581900" cy="5080"/>
            <a:chOff x="7259" y="3373"/>
            <a:chExt cx="11940" cy="8"/>
          </a:xfrm>
        </p:grpSpPr>
        <p:cxnSp>
          <p:nvCxnSpPr>
            <p:cNvPr id="42" name="直接连接符 41"/>
            <p:cNvCxnSpPr/>
            <p:nvPr/>
          </p:nvCxnSpPr>
          <p:spPr>
            <a:xfrm>
              <a:off x="7259" y="337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14285" y="3373"/>
              <a:ext cx="491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0" y="4707255"/>
            <a:ext cx="8279130" cy="5080"/>
            <a:chOff x="0" y="7413"/>
            <a:chExt cx="13038" cy="8"/>
          </a:xfrm>
        </p:grpSpPr>
        <p:cxnSp>
          <p:nvCxnSpPr>
            <p:cNvPr id="46" name="直接连接符 45"/>
            <p:cNvCxnSpPr/>
            <p:nvPr/>
          </p:nvCxnSpPr>
          <p:spPr>
            <a:xfrm>
              <a:off x="0" y="7413"/>
              <a:ext cx="6285" cy="0"/>
            </a:xfrm>
            <a:prstGeom prst="line">
              <a:avLst/>
            </a:prstGeom>
            <a:ln w="28575">
              <a:solidFill>
                <a:srgbClr val="6AE7FF">
                  <a:alpha val="50000"/>
                </a:srgbClr>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5488" y="7413"/>
              <a:ext cx="7551" cy="9"/>
            </a:xfrm>
            <a:prstGeom prst="line">
              <a:avLst/>
            </a:prstGeom>
            <a:ln w="28575">
              <a:solidFill>
                <a:srgbClr val="6AE7FF"/>
              </a:solidFill>
            </a:ln>
          </p:spPr>
          <p:style>
            <a:lnRef idx="1">
              <a:schemeClr val="accent1"/>
            </a:lnRef>
            <a:fillRef idx="0">
              <a:schemeClr val="accent1"/>
            </a:fillRef>
            <a:effectRef idx="0">
              <a:schemeClr val="accent1"/>
            </a:effectRef>
            <a:fontRef idx="minor">
              <a:schemeClr val="tx1"/>
            </a:fontRef>
          </p:style>
        </p:cxnSp>
      </p:grpSp>
      <p:sp>
        <p:nvSpPr>
          <p:cNvPr id="3" name="文本框 2"/>
          <p:cNvSpPr txBox="1"/>
          <p:nvPr/>
        </p:nvSpPr>
        <p:spPr>
          <a:xfrm>
            <a:off x="2481580" y="2644775"/>
            <a:ext cx="2055495" cy="1554480"/>
          </a:xfrm>
          <a:prstGeom prst="rect">
            <a:avLst/>
          </a:prstGeom>
          <a:noFill/>
        </p:spPr>
        <p:txBody>
          <a:bodyPr wrap="square" rtlCol="0">
            <a:spAutoFit/>
          </a:bodyPr>
          <a:lstStyle/>
          <a:p>
            <a:pPr algn="r"/>
            <a:r>
              <a:rPr lang="en-US" altLang="zh-CN" sz="9600">
                <a:solidFill>
                  <a:srgbClr val="6AE7FF"/>
                </a:solidFill>
              </a:rPr>
              <a:t>02</a:t>
            </a:r>
            <a:endParaRPr lang="en-US" altLang="zh-CN" sz="9600">
              <a:solidFill>
                <a:srgbClr val="6AE7FF"/>
              </a:solidFill>
            </a:endParaRPr>
          </a:p>
        </p:txBody>
      </p:sp>
      <p:sp>
        <p:nvSpPr>
          <p:cNvPr id="7" name="文本框 6"/>
          <p:cNvSpPr txBox="1"/>
          <p:nvPr/>
        </p:nvSpPr>
        <p:spPr>
          <a:xfrm>
            <a:off x="4609465" y="3044825"/>
            <a:ext cx="2506980" cy="768350"/>
          </a:xfrm>
          <a:prstGeom prst="rect">
            <a:avLst/>
          </a:prstGeom>
          <a:noFill/>
        </p:spPr>
        <p:txBody>
          <a:bodyPr wrap="square" rtlCol="0">
            <a:spAutoFit/>
          </a:bodyPr>
          <a:p>
            <a:pPr algn="l"/>
            <a:r>
              <a:rPr lang="zh-CN" altLang="en-US" sz="4400">
                <a:solidFill>
                  <a:srgbClr val="10FBFE"/>
                </a:solidFill>
                <a:latin typeface="微软雅黑" panose="020B0503020204020204" charset="-122"/>
                <a:ea typeface="微软雅黑" panose="020B0503020204020204" charset="-122"/>
              </a:rPr>
              <a:t>模型构建</a:t>
            </a:r>
            <a:endParaRPr lang="zh-CN" altLang="en-US" sz="4400">
              <a:solidFill>
                <a:srgbClr val="10FBFE"/>
              </a:solidFill>
              <a:latin typeface="微软雅黑" panose="020B0503020204020204" charset="-122"/>
              <a:ea typeface="微软雅黑" panose="020B0503020204020204" charset="-122"/>
            </a:endParaRPr>
          </a:p>
        </p:txBody>
      </p:sp>
      <p:cxnSp>
        <p:nvCxnSpPr>
          <p:cNvPr id="34" name="直接连接符 33"/>
          <p:cNvCxnSpPr/>
          <p:nvPr/>
        </p:nvCxnSpPr>
        <p:spPr>
          <a:xfrm>
            <a:off x="7268210" y="2141855"/>
            <a:ext cx="21590" cy="2575560"/>
          </a:xfrm>
          <a:prstGeom prst="line">
            <a:avLst/>
          </a:prstGeom>
          <a:ln>
            <a:solidFill>
              <a:srgbClr val="6AE7FF"/>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7477760" y="3138170"/>
            <a:ext cx="3689350" cy="583565"/>
          </a:xfrm>
          <a:prstGeom prst="rect">
            <a:avLst/>
          </a:prstGeom>
          <a:noFill/>
        </p:spPr>
        <p:txBody>
          <a:bodyPr wrap="square" rtlCol="0">
            <a:spAutoFit/>
          </a:bodyPr>
          <a:p>
            <a:pPr algn="l"/>
            <a:r>
              <a:rPr lang="zh-CN" altLang="en-US" sz="3200">
                <a:solidFill>
                  <a:srgbClr val="10FBFE"/>
                </a:solidFill>
                <a:latin typeface="微软雅黑" panose="020B0503020204020204" charset="-122"/>
                <a:ea typeface="微软雅黑" panose="020B0503020204020204" charset="-122"/>
              </a:rPr>
              <a:t>评价对象识别模型</a:t>
            </a:r>
            <a:endParaRPr lang="zh-CN" altLang="en-US" sz="3200">
              <a:solidFill>
                <a:srgbClr val="10FBFE"/>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left)">
                                      <p:cBhvr>
                                        <p:cTn id="10" dur="500"/>
                                        <p:tgtEl>
                                          <p:spTgt spid="6"/>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par>
                          <p:cTn id="17" fill="hold">
                            <p:stCondLst>
                              <p:cond delay="10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7"/>
                                        </p:tgtEl>
                                        <p:attrNameLst>
                                          <p:attrName>ppt_y</p:attrName>
                                        </p:attrNameLst>
                                      </p:cBhvr>
                                      <p:tavLst>
                                        <p:tav tm="0">
                                          <p:val>
                                            <p:strVal val="#ppt_y"/>
                                          </p:val>
                                        </p:tav>
                                        <p:tav tm="100000">
                                          <p:val>
                                            <p:strVal val="#ppt_y"/>
                                          </p:val>
                                        </p:tav>
                                      </p:tavLst>
                                    </p:anim>
                                    <p:anim calcmode="lin" valueType="num">
                                      <p:cBhvr>
                                        <p:cTn id="22"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7"/>
                                        </p:tgtEl>
                                      </p:cBhvr>
                                    </p:animEffect>
                                  </p:childTnLst>
                                </p:cTn>
                              </p:par>
                            </p:childTnLst>
                          </p:cTn>
                        </p:par>
                        <p:par>
                          <p:cTn id="25" fill="hold">
                            <p:stCondLst>
                              <p:cond delay="1649"/>
                            </p:stCondLst>
                            <p:childTnLst>
                              <p:par>
                                <p:cTn id="26" presetID="22" presetClass="entr" presetSubtype="1" fill="hold"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up)">
                                      <p:cBhvr>
                                        <p:cTn id="28" dur="500"/>
                                        <p:tgtEl>
                                          <p:spTgt spid="34"/>
                                        </p:tgtEl>
                                      </p:cBhvr>
                                    </p:animEffect>
                                  </p:childTnLst>
                                </p:cTn>
                              </p:par>
                            </p:childTnLst>
                          </p:cTn>
                        </p:par>
                        <p:par>
                          <p:cTn id="29" fill="hold">
                            <p:stCondLst>
                              <p:cond delay="2149"/>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9"/>
                                        </p:tgtEl>
                                        <p:attrNameLst>
                                          <p:attrName>style.visibility</p:attrName>
                                        </p:attrNameLst>
                                      </p:cBhvr>
                                      <p:to>
                                        <p:strVal val="visible"/>
                                      </p:to>
                                    </p:set>
                                    <p:anim calcmode="lin" valueType="num">
                                      <p:cBhvr>
                                        <p:cTn id="32" dur="500" fill="hold"/>
                                        <p:tgtEl>
                                          <p:spTgt spid="9"/>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9"/>
                                        </p:tgtEl>
                                        <p:attrNameLst>
                                          <p:attrName>ppt_y</p:attrName>
                                        </p:attrNameLst>
                                      </p:cBhvr>
                                      <p:tavLst>
                                        <p:tav tm="0">
                                          <p:val>
                                            <p:strVal val="#ppt_y"/>
                                          </p:val>
                                        </p:tav>
                                        <p:tav tm="100000">
                                          <p:val>
                                            <p:strVal val="#ppt_y"/>
                                          </p:val>
                                        </p:tav>
                                      </p:tavLst>
                                    </p:anim>
                                    <p:anim calcmode="lin" valueType="num">
                                      <p:cBhvr>
                                        <p:cTn id="34" dur="500" fill="hold"/>
                                        <p:tgtEl>
                                          <p:spTgt spid="9"/>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9"/>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sym typeface="+mn-ea"/>
              </a:rPr>
              <a:t>评论对象识别模型</a:t>
            </a:r>
            <a:r>
              <a:rPr lang="zh-CN" altLang="en-US" sz="2000" b="1" dirty="0">
                <a:solidFill>
                  <a:srgbClr val="10FBFE"/>
                </a:solidFill>
                <a:latin typeface="微软雅黑" panose="020B0503020204020204" charset="-122"/>
                <a:ea typeface="微软雅黑" panose="020B0503020204020204" charset="-122"/>
              </a:rPr>
              <a:t> </a:t>
            </a:r>
            <a:endParaRPr lang="zh-CN" altLang="en-US" sz="2000" b="1" dirty="0">
              <a:solidFill>
                <a:srgbClr val="10FBFE"/>
              </a:solidFill>
              <a:latin typeface="微软雅黑" panose="020B0503020204020204" charset="-122"/>
              <a:ea typeface="微软雅黑" panose="020B0503020204020204" charset="-122"/>
            </a:endParaRPr>
          </a:p>
        </p:txBody>
      </p:sp>
      <p:sp>
        <p:nvSpPr>
          <p:cNvPr id="19467" name="文本框 1"/>
          <p:cNvSpPr txBox="1">
            <a:spLocks noChangeArrowheads="1"/>
          </p:cNvSpPr>
          <p:nvPr/>
        </p:nvSpPr>
        <p:spPr bwMode="auto">
          <a:xfrm>
            <a:off x="6196330" y="880110"/>
            <a:ext cx="452691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indent="0"/>
            <a:r>
              <a:rPr lang="zh-CN" altLang="en-US" sz="2400">
                <a:solidFill>
                  <a:srgbClr val="10FBFE"/>
                </a:solidFill>
                <a:latin typeface="宋体" panose="02010600030101010101" pitchFamily="2" charset="-122"/>
                <a:cs typeface="宋体" panose="02010600030101010101" pitchFamily="2" charset="-122"/>
                <a:sym typeface="+mn-ea"/>
              </a:rPr>
              <a:t>构建电影中演员知识库，含演员真名以及在电影中的角色名。</a:t>
            </a:r>
            <a:endParaRPr lang="zh-CN" altLang="en-US" sz="2400" dirty="0">
              <a:solidFill>
                <a:srgbClr val="10FBFE"/>
              </a:solidFill>
              <a:latin typeface="宋体" panose="02010600030101010101" pitchFamily="2" charset="-122"/>
              <a:ea typeface="微软雅黑" panose="020B0503020204020204" charset="-122"/>
              <a:cs typeface="宋体" panose="02010600030101010101" pitchFamily="2" charset="-122"/>
              <a:sym typeface="+mn-ea"/>
            </a:endParaRPr>
          </a:p>
        </p:txBody>
      </p:sp>
      <p:sp>
        <p:nvSpPr>
          <p:cNvPr id="62" name="文本框 1"/>
          <p:cNvSpPr txBox="1">
            <a:spLocks noChangeArrowheads="1"/>
          </p:cNvSpPr>
          <p:nvPr/>
        </p:nvSpPr>
        <p:spPr bwMode="auto">
          <a:xfrm>
            <a:off x="757555" y="2363470"/>
            <a:ext cx="444436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indent="0"/>
            <a:r>
              <a:rPr lang="zh-CN" altLang="en-US" sz="2400">
                <a:solidFill>
                  <a:srgbClr val="10FBFE"/>
                </a:solidFill>
                <a:latin typeface="宋体" panose="02010600030101010101" pitchFamily="2" charset="-122"/>
                <a:cs typeface="宋体" panose="02010600030101010101" pitchFamily="2" charset="-122"/>
                <a:sym typeface="+mn-ea"/>
              </a:rPr>
              <a:t>采用了hanlp实体命名识别，得出nr、nz（人名、专业名词）。</a:t>
            </a:r>
            <a:endParaRPr lang="zh-CN" altLang="en-US" sz="2400" dirty="0">
              <a:solidFill>
                <a:srgbClr val="10FBFE"/>
              </a:solidFill>
              <a:latin typeface="宋体" panose="02010600030101010101" pitchFamily="2" charset="-122"/>
              <a:ea typeface="微软雅黑" panose="020B0503020204020204" charset="-122"/>
              <a:cs typeface="宋体" panose="02010600030101010101" pitchFamily="2" charset="-122"/>
              <a:sym typeface="+mn-ea"/>
            </a:endParaRPr>
          </a:p>
        </p:txBody>
      </p:sp>
      <p:sp>
        <p:nvSpPr>
          <p:cNvPr id="63" name="文本框 1"/>
          <p:cNvSpPr txBox="1">
            <a:spLocks noChangeArrowheads="1"/>
          </p:cNvSpPr>
          <p:nvPr/>
        </p:nvSpPr>
        <p:spPr bwMode="auto">
          <a:xfrm>
            <a:off x="6351270" y="3630295"/>
            <a:ext cx="5741670"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indent="0"/>
            <a:r>
              <a:rPr lang="zh-CN" altLang="en-US" sz="2400">
                <a:solidFill>
                  <a:srgbClr val="10FBFE"/>
                </a:solidFill>
                <a:latin typeface="宋体" panose="02010600030101010101" pitchFamily="2" charset="-122"/>
                <a:cs typeface="宋体" panose="02010600030101010101" pitchFamily="2" charset="-122"/>
                <a:sym typeface="+mn-ea"/>
              </a:rPr>
              <a:t>计算</a:t>
            </a:r>
            <a:r>
              <a:rPr lang="en-US" altLang="zh-CN" sz="2400">
                <a:solidFill>
                  <a:srgbClr val="10FBFE"/>
                </a:solidFill>
                <a:latin typeface="宋体" panose="02010600030101010101" pitchFamily="2" charset="-122"/>
                <a:cs typeface="宋体" panose="02010600030101010101" pitchFamily="2" charset="-122"/>
                <a:sym typeface="+mn-ea"/>
              </a:rPr>
              <a:t>nr</a:t>
            </a:r>
            <a:r>
              <a:rPr lang="zh-CN" altLang="en-US" sz="2400">
                <a:solidFill>
                  <a:srgbClr val="10FBFE"/>
                </a:solidFill>
                <a:latin typeface="宋体" panose="02010600030101010101" pitchFamily="2" charset="-122"/>
                <a:cs typeface="宋体" panose="02010600030101010101" pitchFamily="2" charset="-122"/>
                <a:sym typeface="+mn-ea"/>
              </a:rPr>
              <a:t>、</a:t>
            </a:r>
            <a:r>
              <a:rPr lang="en-US" altLang="zh-CN" sz="2400">
                <a:solidFill>
                  <a:srgbClr val="10FBFE"/>
                </a:solidFill>
                <a:latin typeface="宋体" panose="02010600030101010101" pitchFamily="2" charset="-122"/>
                <a:cs typeface="宋体" panose="02010600030101010101" pitchFamily="2" charset="-122"/>
                <a:sym typeface="+mn-ea"/>
              </a:rPr>
              <a:t>nz</a:t>
            </a:r>
            <a:r>
              <a:rPr lang="zh-CN" altLang="en-US" sz="2400">
                <a:solidFill>
                  <a:srgbClr val="10FBFE"/>
                </a:solidFill>
                <a:latin typeface="宋体" panose="02010600030101010101" pitchFamily="2" charset="-122"/>
                <a:cs typeface="宋体" panose="02010600030101010101" pitchFamily="2" charset="-122"/>
                <a:sym typeface="+mn-ea"/>
              </a:rPr>
              <a:t>与知识库演员名字的</a:t>
            </a:r>
            <a:r>
              <a:rPr lang="en-US" altLang="zh-CN" sz="2400">
                <a:solidFill>
                  <a:srgbClr val="10FBFE"/>
                </a:solidFill>
                <a:latin typeface="宋体" panose="02010600030101010101" pitchFamily="2" charset="-122"/>
                <a:cs typeface="宋体" panose="02010600030101010101" pitchFamily="2" charset="-122"/>
                <a:sym typeface="+mn-ea"/>
              </a:rPr>
              <a:t>jaccard</a:t>
            </a:r>
            <a:r>
              <a:rPr lang="zh-CN" altLang="en-US" sz="2400">
                <a:solidFill>
                  <a:srgbClr val="10FBFE"/>
                </a:solidFill>
                <a:latin typeface="宋体" panose="02010600030101010101" pitchFamily="2" charset="-122"/>
                <a:cs typeface="宋体" panose="02010600030101010101" pitchFamily="2" charset="-122"/>
                <a:sym typeface="+mn-ea"/>
              </a:rPr>
              <a:t>相似度。若相似度大于一定阈值，则认为是评价对象的别称。</a:t>
            </a:r>
            <a:endParaRPr lang="zh-CN" altLang="en-US" sz="2400" dirty="0">
              <a:solidFill>
                <a:srgbClr val="10FBFE"/>
              </a:solidFill>
              <a:latin typeface="宋体" panose="02010600030101010101" pitchFamily="2" charset="-122"/>
              <a:ea typeface="微软雅黑" panose="020B0503020204020204" charset="-122"/>
              <a:cs typeface="宋体" panose="02010600030101010101" pitchFamily="2" charset="-122"/>
              <a:sym typeface="+mn-ea"/>
            </a:endParaRPr>
          </a:p>
        </p:txBody>
      </p:sp>
      <p:sp>
        <p:nvSpPr>
          <p:cNvPr id="64" name="文本框 1"/>
          <p:cNvSpPr txBox="1">
            <a:spLocks noChangeArrowheads="1"/>
          </p:cNvSpPr>
          <p:nvPr/>
        </p:nvSpPr>
        <p:spPr bwMode="auto">
          <a:xfrm>
            <a:off x="354330" y="5282565"/>
            <a:ext cx="5480050"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indent="0"/>
            <a:r>
              <a:rPr lang="zh-CN" altLang="en-US" sz="2400">
                <a:solidFill>
                  <a:srgbClr val="10FBFE"/>
                </a:solidFill>
                <a:latin typeface="宋体" panose="02010600030101010101" pitchFamily="2" charset="-122"/>
                <a:cs typeface="宋体" panose="02010600030101010101" pitchFamily="2" charset="-122"/>
                <a:sym typeface="+mn-ea"/>
              </a:rPr>
              <a:t>若相似度小于阈值，则通过网页检索，抽取与关键词最相近的高频演员名作为该评论的评价对象。</a:t>
            </a:r>
            <a:endParaRPr lang="zh-CN" altLang="en-US" sz="2400" dirty="0">
              <a:solidFill>
                <a:srgbClr val="10FBFE"/>
              </a:solidFill>
              <a:latin typeface="宋体" panose="02010600030101010101" pitchFamily="2" charset="-122"/>
              <a:ea typeface="微软雅黑" panose="020B0503020204020204" charset="-122"/>
              <a:cs typeface="宋体" panose="02010600030101010101" pitchFamily="2" charset="-122"/>
              <a:sym typeface="+mn-ea"/>
            </a:endParaRPr>
          </a:p>
        </p:txBody>
      </p:sp>
      <p:sp>
        <p:nvSpPr>
          <p:cNvPr id="17" name="任意多边形 16"/>
          <p:cNvSpPr/>
          <p:nvPr/>
        </p:nvSpPr>
        <p:spPr>
          <a:xfrm>
            <a:off x="5366385" y="2113915"/>
            <a:ext cx="1129665" cy="1129665"/>
          </a:xfrm>
          <a:custGeom>
            <a:avLst/>
            <a:gdLst/>
            <a:ahLst/>
            <a:cxnLst/>
            <a:rect l="l" t="t" r="r" b="b"/>
            <a:pathLst>
              <a:path w="936104" h="936104">
                <a:moveTo>
                  <a:pt x="315030" y="347747"/>
                </a:moveTo>
                <a:cubicBezTo>
                  <a:pt x="329764" y="347747"/>
                  <a:pt x="340814" y="355225"/>
                  <a:pt x="348181" y="370182"/>
                </a:cubicBezTo>
                <a:cubicBezTo>
                  <a:pt x="355548" y="385140"/>
                  <a:pt x="359232" y="414347"/>
                  <a:pt x="359232" y="457805"/>
                </a:cubicBezTo>
                <a:cubicBezTo>
                  <a:pt x="359232" y="487422"/>
                  <a:pt x="357632" y="509225"/>
                  <a:pt x="354432" y="523215"/>
                </a:cubicBezTo>
                <a:cubicBezTo>
                  <a:pt x="351232" y="537205"/>
                  <a:pt x="346246" y="547437"/>
                  <a:pt x="339475" y="553911"/>
                </a:cubicBezTo>
                <a:cubicBezTo>
                  <a:pt x="332703" y="560385"/>
                  <a:pt x="324703" y="563622"/>
                  <a:pt x="315476" y="563622"/>
                </a:cubicBezTo>
                <a:cubicBezTo>
                  <a:pt x="301486" y="563622"/>
                  <a:pt x="290808" y="555994"/>
                  <a:pt x="283441" y="540740"/>
                </a:cubicBezTo>
                <a:cubicBezTo>
                  <a:pt x="276074" y="525485"/>
                  <a:pt x="272390" y="497021"/>
                  <a:pt x="272390" y="455349"/>
                </a:cubicBezTo>
                <a:cubicBezTo>
                  <a:pt x="272390" y="414124"/>
                  <a:pt x="275739" y="385884"/>
                  <a:pt x="282436" y="370629"/>
                </a:cubicBezTo>
                <a:cubicBezTo>
                  <a:pt x="289133" y="355374"/>
                  <a:pt x="299998" y="347747"/>
                  <a:pt x="315030" y="347747"/>
                </a:cubicBezTo>
                <a:close/>
                <a:moveTo>
                  <a:pt x="618937" y="287248"/>
                </a:moveTo>
                <a:cubicBezTo>
                  <a:pt x="588278" y="287248"/>
                  <a:pt x="564279" y="291080"/>
                  <a:pt x="546941" y="298745"/>
                </a:cubicBezTo>
                <a:cubicBezTo>
                  <a:pt x="529603" y="306410"/>
                  <a:pt x="516171" y="317423"/>
                  <a:pt x="506646" y="331785"/>
                </a:cubicBezTo>
                <a:cubicBezTo>
                  <a:pt x="497121" y="346147"/>
                  <a:pt x="490572" y="366127"/>
                  <a:pt x="487000" y="391725"/>
                </a:cubicBezTo>
                <a:lnTo>
                  <a:pt x="578083" y="399092"/>
                </a:lnTo>
                <a:cubicBezTo>
                  <a:pt x="580613" y="380638"/>
                  <a:pt x="585562" y="367764"/>
                  <a:pt x="592929" y="360471"/>
                </a:cubicBezTo>
                <a:cubicBezTo>
                  <a:pt x="600296" y="353179"/>
                  <a:pt x="609784" y="349533"/>
                  <a:pt x="621392" y="349533"/>
                </a:cubicBezTo>
                <a:cubicBezTo>
                  <a:pt x="632554" y="349533"/>
                  <a:pt x="641819" y="353067"/>
                  <a:pt x="649186" y="360137"/>
                </a:cubicBezTo>
                <a:cubicBezTo>
                  <a:pt x="656553" y="367206"/>
                  <a:pt x="660236" y="375726"/>
                  <a:pt x="660236" y="385698"/>
                </a:cubicBezTo>
                <a:cubicBezTo>
                  <a:pt x="660236" y="394925"/>
                  <a:pt x="656516" y="404673"/>
                  <a:pt x="649074" y="414943"/>
                </a:cubicBezTo>
                <a:cubicBezTo>
                  <a:pt x="641633" y="425212"/>
                  <a:pt x="624592" y="440243"/>
                  <a:pt x="597952" y="460037"/>
                </a:cubicBezTo>
                <a:cubicBezTo>
                  <a:pt x="554345" y="492333"/>
                  <a:pt x="524617" y="520350"/>
                  <a:pt x="508767" y="544088"/>
                </a:cubicBezTo>
                <a:cubicBezTo>
                  <a:pt x="492916" y="567826"/>
                  <a:pt x="483429" y="593164"/>
                  <a:pt x="480303" y="620102"/>
                </a:cubicBezTo>
                <a:lnTo>
                  <a:pt x="753105" y="620102"/>
                </a:lnTo>
                <a:lnTo>
                  <a:pt x="753105" y="545986"/>
                </a:lnTo>
                <a:lnTo>
                  <a:pt x="611123" y="545986"/>
                </a:lnTo>
                <a:cubicBezTo>
                  <a:pt x="619458" y="537800"/>
                  <a:pt x="626713" y="531177"/>
                  <a:pt x="632889" y="526117"/>
                </a:cubicBezTo>
                <a:cubicBezTo>
                  <a:pt x="639066" y="521057"/>
                  <a:pt x="651307" y="512202"/>
                  <a:pt x="669613" y="499551"/>
                </a:cubicBezTo>
                <a:cubicBezTo>
                  <a:pt x="700420" y="477822"/>
                  <a:pt x="721665" y="457879"/>
                  <a:pt x="733348" y="439722"/>
                </a:cubicBezTo>
                <a:cubicBezTo>
                  <a:pt x="745031" y="421565"/>
                  <a:pt x="750873" y="402515"/>
                  <a:pt x="750873" y="382572"/>
                </a:cubicBezTo>
                <a:cubicBezTo>
                  <a:pt x="750873" y="363820"/>
                  <a:pt x="745775" y="346891"/>
                  <a:pt x="735581" y="331785"/>
                </a:cubicBezTo>
                <a:cubicBezTo>
                  <a:pt x="725386" y="316679"/>
                  <a:pt x="711396" y="305479"/>
                  <a:pt x="693611" y="298187"/>
                </a:cubicBezTo>
                <a:cubicBezTo>
                  <a:pt x="675826" y="290894"/>
                  <a:pt x="650935" y="287248"/>
                  <a:pt x="618937" y="287248"/>
                </a:cubicBezTo>
                <a:close/>
                <a:moveTo>
                  <a:pt x="318155" y="287248"/>
                </a:moveTo>
                <a:cubicBezTo>
                  <a:pt x="272316" y="287248"/>
                  <a:pt x="238197" y="299675"/>
                  <a:pt x="215798" y="324529"/>
                </a:cubicBezTo>
                <a:cubicBezTo>
                  <a:pt x="193400" y="349384"/>
                  <a:pt x="182200" y="392916"/>
                  <a:pt x="182200" y="455126"/>
                </a:cubicBezTo>
                <a:cubicBezTo>
                  <a:pt x="182200" y="480427"/>
                  <a:pt x="184396" y="503533"/>
                  <a:pt x="188786" y="524443"/>
                </a:cubicBezTo>
                <a:cubicBezTo>
                  <a:pt x="193177" y="545353"/>
                  <a:pt x="199316" y="561836"/>
                  <a:pt x="207204" y="573891"/>
                </a:cubicBezTo>
                <a:cubicBezTo>
                  <a:pt x="218068" y="590857"/>
                  <a:pt x="231983" y="603731"/>
                  <a:pt x="248950" y="612512"/>
                </a:cubicBezTo>
                <a:cubicBezTo>
                  <a:pt x="265916" y="621293"/>
                  <a:pt x="288166" y="625683"/>
                  <a:pt x="315699" y="625683"/>
                </a:cubicBezTo>
                <a:cubicBezTo>
                  <a:pt x="364813" y="625683"/>
                  <a:pt x="399415" y="611917"/>
                  <a:pt x="419507" y="584383"/>
                </a:cubicBezTo>
                <a:cubicBezTo>
                  <a:pt x="439599" y="556850"/>
                  <a:pt x="449645" y="513392"/>
                  <a:pt x="449645" y="454010"/>
                </a:cubicBezTo>
                <a:cubicBezTo>
                  <a:pt x="449645" y="427518"/>
                  <a:pt x="446594" y="402069"/>
                  <a:pt x="440492" y="377661"/>
                </a:cubicBezTo>
                <a:cubicBezTo>
                  <a:pt x="437366" y="364862"/>
                  <a:pt x="433236" y="353663"/>
                  <a:pt x="428102" y="344063"/>
                </a:cubicBezTo>
                <a:cubicBezTo>
                  <a:pt x="422967" y="334464"/>
                  <a:pt x="415935" y="325311"/>
                  <a:pt x="407005" y="316604"/>
                </a:cubicBezTo>
                <a:cubicBezTo>
                  <a:pt x="398076" y="307898"/>
                  <a:pt x="386542" y="300829"/>
                  <a:pt x="372403" y="295396"/>
                </a:cubicBezTo>
                <a:cubicBezTo>
                  <a:pt x="358264" y="289964"/>
                  <a:pt x="340182" y="287248"/>
                  <a:pt x="318155" y="287248"/>
                </a:cubicBezTo>
                <a:close/>
                <a:moveTo>
                  <a:pt x="468052" y="0"/>
                </a:moveTo>
                <a:cubicBezTo>
                  <a:pt x="726550" y="0"/>
                  <a:pt x="936104" y="209554"/>
                  <a:pt x="936104" y="468052"/>
                </a:cubicBezTo>
                <a:cubicBezTo>
                  <a:pt x="936104" y="726550"/>
                  <a:pt x="726550" y="936104"/>
                  <a:pt x="468052" y="936104"/>
                </a:cubicBezTo>
                <a:cubicBezTo>
                  <a:pt x="209554" y="936104"/>
                  <a:pt x="0" y="726550"/>
                  <a:pt x="0" y="468052"/>
                </a:cubicBezTo>
                <a:cubicBezTo>
                  <a:pt x="0" y="209554"/>
                  <a:pt x="209554" y="0"/>
                  <a:pt x="468052" y="0"/>
                </a:cubicBezTo>
                <a:close/>
              </a:path>
            </a:pathLst>
          </a:cu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8" name="任意多边形 17"/>
          <p:cNvSpPr/>
          <p:nvPr/>
        </p:nvSpPr>
        <p:spPr>
          <a:xfrm>
            <a:off x="4997450" y="3664585"/>
            <a:ext cx="1130935" cy="1129665"/>
          </a:xfrm>
          <a:custGeom>
            <a:avLst/>
            <a:gdLst/>
            <a:ahLst/>
            <a:cxnLst/>
            <a:rect l="l" t="t" r="r" b="b"/>
            <a:pathLst>
              <a:path w="936104" h="936104">
                <a:moveTo>
                  <a:pt x="315030" y="347747"/>
                </a:moveTo>
                <a:cubicBezTo>
                  <a:pt x="329764" y="347747"/>
                  <a:pt x="340814" y="355225"/>
                  <a:pt x="348181" y="370182"/>
                </a:cubicBezTo>
                <a:cubicBezTo>
                  <a:pt x="355548" y="385140"/>
                  <a:pt x="359232" y="414347"/>
                  <a:pt x="359232" y="457805"/>
                </a:cubicBezTo>
                <a:cubicBezTo>
                  <a:pt x="359232" y="487422"/>
                  <a:pt x="357632" y="509225"/>
                  <a:pt x="354432" y="523215"/>
                </a:cubicBezTo>
                <a:cubicBezTo>
                  <a:pt x="351232" y="537205"/>
                  <a:pt x="346246" y="547437"/>
                  <a:pt x="339475" y="553911"/>
                </a:cubicBezTo>
                <a:cubicBezTo>
                  <a:pt x="332703" y="560385"/>
                  <a:pt x="324704" y="563622"/>
                  <a:pt x="315476" y="563622"/>
                </a:cubicBezTo>
                <a:cubicBezTo>
                  <a:pt x="301486" y="563622"/>
                  <a:pt x="290808" y="555994"/>
                  <a:pt x="283441" y="540740"/>
                </a:cubicBezTo>
                <a:cubicBezTo>
                  <a:pt x="276074" y="525485"/>
                  <a:pt x="272390" y="497021"/>
                  <a:pt x="272390" y="455349"/>
                </a:cubicBezTo>
                <a:cubicBezTo>
                  <a:pt x="272390" y="414124"/>
                  <a:pt x="275739" y="385884"/>
                  <a:pt x="282436" y="370629"/>
                </a:cubicBezTo>
                <a:cubicBezTo>
                  <a:pt x="289134" y="355374"/>
                  <a:pt x="299998" y="347747"/>
                  <a:pt x="315030" y="347747"/>
                </a:cubicBezTo>
                <a:close/>
                <a:moveTo>
                  <a:pt x="616704" y="287248"/>
                </a:moveTo>
                <a:cubicBezTo>
                  <a:pt x="579497" y="287248"/>
                  <a:pt x="550736" y="294541"/>
                  <a:pt x="530421" y="309126"/>
                </a:cubicBezTo>
                <a:cubicBezTo>
                  <a:pt x="510106" y="323711"/>
                  <a:pt x="496377" y="344696"/>
                  <a:pt x="489233" y="372080"/>
                </a:cubicBezTo>
                <a:lnTo>
                  <a:pt x="575181" y="387484"/>
                </a:lnTo>
                <a:cubicBezTo>
                  <a:pt x="577562" y="371261"/>
                  <a:pt x="582102" y="359913"/>
                  <a:pt x="588799" y="353439"/>
                </a:cubicBezTo>
                <a:cubicBezTo>
                  <a:pt x="595496" y="346965"/>
                  <a:pt x="604203" y="343728"/>
                  <a:pt x="614918" y="343728"/>
                </a:cubicBezTo>
                <a:cubicBezTo>
                  <a:pt x="625336" y="343728"/>
                  <a:pt x="633522" y="346705"/>
                  <a:pt x="639475" y="352658"/>
                </a:cubicBezTo>
                <a:cubicBezTo>
                  <a:pt x="645428" y="358611"/>
                  <a:pt x="648405" y="366573"/>
                  <a:pt x="648405" y="376545"/>
                </a:cubicBezTo>
                <a:cubicBezTo>
                  <a:pt x="648405" y="386963"/>
                  <a:pt x="644423" y="395967"/>
                  <a:pt x="636461" y="403557"/>
                </a:cubicBezTo>
                <a:cubicBezTo>
                  <a:pt x="628499" y="411147"/>
                  <a:pt x="618565" y="414943"/>
                  <a:pt x="606658" y="414943"/>
                </a:cubicBezTo>
                <a:cubicBezTo>
                  <a:pt x="603831" y="414943"/>
                  <a:pt x="599887" y="414570"/>
                  <a:pt x="594827" y="413826"/>
                </a:cubicBezTo>
                <a:lnTo>
                  <a:pt x="590138" y="478790"/>
                </a:lnTo>
                <a:cubicBezTo>
                  <a:pt x="602640" y="475218"/>
                  <a:pt x="612463" y="473432"/>
                  <a:pt x="619606" y="473432"/>
                </a:cubicBezTo>
                <a:cubicBezTo>
                  <a:pt x="633001" y="473432"/>
                  <a:pt x="643605" y="477599"/>
                  <a:pt x="651418" y="485934"/>
                </a:cubicBezTo>
                <a:cubicBezTo>
                  <a:pt x="659232" y="494268"/>
                  <a:pt x="663139" y="506025"/>
                  <a:pt x="663139" y="521206"/>
                </a:cubicBezTo>
                <a:cubicBezTo>
                  <a:pt x="663139" y="536089"/>
                  <a:pt x="659083" y="547995"/>
                  <a:pt x="650972" y="556925"/>
                </a:cubicBezTo>
                <a:cubicBezTo>
                  <a:pt x="642861" y="565854"/>
                  <a:pt x="632703" y="570319"/>
                  <a:pt x="620499" y="570319"/>
                </a:cubicBezTo>
                <a:cubicBezTo>
                  <a:pt x="608891" y="570319"/>
                  <a:pt x="599329" y="566784"/>
                  <a:pt x="591813" y="559715"/>
                </a:cubicBezTo>
                <a:cubicBezTo>
                  <a:pt x="584297" y="552646"/>
                  <a:pt x="578753" y="539958"/>
                  <a:pt x="575181" y="521652"/>
                </a:cubicBezTo>
                <a:lnTo>
                  <a:pt x="484322" y="533707"/>
                </a:lnTo>
                <a:cubicBezTo>
                  <a:pt x="490275" y="554097"/>
                  <a:pt x="498795" y="571026"/>
                  <a:pt x="509883" y="584495"/>
                </a:cubicBezTo>
                <a:cubicBezTo>
                  <a:pt x="520971" y="597964"/>
                  <a:pt x="535109" y="608196"/>
                  <a:pt x="552299" y="615191"/>
                </a:cubicBezTo>
                <a:cubicBezTo>
                  <a:pt x="569489" y="622186"/>
                  <a:pt x="592966" y="625683"/>
                  <a:pt x="622732" y="625683"/>
                </a:cubicBezTo>
                <a:cubicBezTo>
                  <a:pt x="653242" y="625683"/>
                  <a:pt x="677873" y="620958"/>
                  <a:pt x="696625" y="611507"/>
                </a:cubicBezTo>
                <a:cubicBezTo>
                  <a:pt x="715377" y="602057"/>
                  <a:pt x="729739" y="588588"/>
                  <a:pt x="739711" y="571100"/>
                </a:cubicBezTo>
                <a:cubicBezTo>
                  <a:pt x="749682" y="553613"/>
                  <a:pt x="754668" y="535345"/>
                  <a:pt x="754668" y="516295"/>
                </a:cubicBezTo>
                <a:cubicBezTo>
                  <a:pt x="754668" y="501114"/>
                  <a:pt x="751654" y="488054"/>
                  <a:pt x="745627" y="477116"/>
                </a:cubicBezTo>
                <a:cubicBezTo>
                  <a:pt x="739599" y="466177"/>
                  <a:pt x="731153" y="457359"/>
                  <a:pt x="720289" y="450661"/>
                </a:cubicBezTo>
                <a:cubicBezTo>
                  <a:pt x="713591" y="446494"/>
                  <a:pt x="703918" y="442848"/>
                  <a:pt x="691267" y="439722"/>
                </a:cubicBezTo>
                <a:cubicBezTo>
                  <a:pt x="706894" y="431090"/>
                  <a:pt x="718577" y="421044"/>
                  <a:pt x="726316" y="409585"/>
                </a:cubicBezTo>
                <a:cubicBezTo>
                  <a:pt x="734055" y="398125"/>
                  <a:pt x="737925" y="385326"/>
                  <a:pt x="737925" y="371187"/>
                </a:cubicBezTo>
                <a:cubicBezTo>
                  <a:pt x="737925" y="347077"/>
                  <a:pt x="728400" y="327059"/>
                  <a:pt x="709350" y="311135"/>
                </a:cubicBezTo>
                <a:cubicBezTo>
                  <a:pt x="690300" y="295210"/>
                  <a:pt x="659418" y="287248"/>
                  <a:pt x="616704" y="287248"/>
                </a:cubicBezTo>
                <a:close/>
                <a:moveTo>
                  <a:pt x="318155" y="287248"/>
                </a:moveTo>
                <a:cubicBezTo>
                  <a:pt x="272316" y="287248"/>
                  <a:pt x="238197" y="299675"/>
                  <a:pt x="215799" y="324529"/>
                </a:cubicBezTo>
                <a:cubicBezTo>
                  <a:pt x="193400" y="349384"/>
                  <a:pt x="182201" y="392916"/>
                  <a:pt x="182201" y="455126"/>
                </a:cubicBezTo>
                <a:cubicBezTo>
                  <a:pt x="182201" y="480427"/>
                  <a:pt x="184396" y="503533"/>
                  <a:pt x="188786" y="524443"/>
                </a:cubicBezTo>
                <a:cubicBezTo>
                  <a:pt x="193177" y="545353"/>
                  <a:pt x="199316" y="561836"/>
                  <a:pt x="207204" y="573891"/>
                </a:cubicBezTo>
                <a:cubicBezTo>
                  <a:pt x="218068" y="590857"/>
                  <a:pt x="231984" y="603731"/>
                  <a:pt x="248950" y="612512"/>
                </a:cubicBezTo>
                <a:cubicBezTo>
                  <a:pt x="265916" y="621293"/>
                  <a:pt x="288166" y="625683"/>
                  <a:pt x="315699" y="625683"/>
                </a:cubicBezTo>
                <a:cubicBezTo>
                  <a:pt x="364813" y="625683"/>
                  <a:pt x="399415" y="611917"/>
                  <a:pt x="419507" y="584383"/>
                </a:cubicBezTo>
                <a:cubicBezTo>
                  <a:pt x="439599" y="556850"/>
                  <a:pt x="449645" y="513392"/>
                  <a:pt x="449645" y="454010"/>
                </a:cubicBezTo>
                <a:cubicBezTo>
                  <a:pt x="449645" y="427518"/>
                  <a:pt x="446594" y="402069"/>
                  <a:pt x="440492" y="377661"/>
                </a:cubicBezTo>
                <a:cubicBezTo>
                  <a:pt x="437366" y="364862"/>
                  <a:pt x="433236" y="353663"/>
                  <a:pt x="428102" y="344063"/>
                </a:cubicBezTo>
                <a:cubicBezTo>
                  <a:pt x="422967" y="334464"/>
                  <a:pt x="415935" y="325311"/>
                  <a:pt x="407005" y="316604"/>
                </a:cubicBezTo>
                <a:cubicBezTo>
                  <a:pt x="398076" y="307898"/>
                  <a:pt x="386542" y="300829"/>
                  <a:pt x="372403" y="295396"/>
                </a:cubicBezTo>
                <a:cubicBezTo>
                  <a:pt x="358264" y="289964"/>
                  <a:pt x="340182" y="287248"/>
                  <a:pt x="318155" y="287248"/>
                </a:cubicBezTo>
                <a:close/>
                <a:moveTo>
                  <a:pt x="468052" y="0"/>
                </a:moveTo>
                <a:cubicBezTo>
                  <a:pt x="726550" y="0"/>
                  <a:pt x="936104" y="209554"/>
                  <a:pt x="936104" y="468052"/>
                </a:cubicBezTo>
                <a:cubicBezTo>
                  <a:pt x="936104" y="726550"/>
                  <a:pt x="726550" y="936104"/>
                  <a:pt x="468052" y="936104"/>
                </a:cubicBezTo>
                <a:cubicBezTo>
                  <a:pt x="209554" y="936104"/>
                  <a:pt x="0" y="726550"/>
                  <a:pt x="0" y="468052"/>
                </a:cubicBezTo>
                <a:cubicBezTo>
                  <a:pt x="0" y="209554"/>
                  <a:pt x="209554" y="0"/>
                  <a:pt x="468052" y="0"/>
                </a:cubicBezTo>
                <a:close/>
              </a:path>
            </a:pathLst>
          </a:cu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 name="任意多边形 18"/>
          <p:cNvSpPr/>
          <p:nvPr/>
        </p:nvSpPr>
        <p:spPr>
          <a:xfrm>
            <a:off x="5667375" y="5215890"/>
            <a:ext cx="1129665" cy="1129665"/>
          </a:xfrm>
          <a:custGeom>
            <a:avLst/>
            <a:gdLst/>
            <a:ahLst/>
            <a:cxnLst/>
            <a:rect l="l" t="t" r="r" b="b"/>
            <a:pathLst>
              <a:path w="936104" h="936104">
                <a:moveTo>
                  <a:pt x="643270" y="385394"/>
                </a:moveTo>
                <a:lnTo>
                  <a:pt x="643270" y="488389"/>
                </a:lnTo>
                <a:lnTo>
                  <a:pt x="555745" y="488389"/>
                </a:lnTo>
                <a:close/>
                <a:moveTo>
                  <a:pt x="315030" y="347747"/>
                </a:moveTo>
                <a:cubicBezTo>
                  <a:pt x="329764" y="347747"/>
                  <a:pt x="340814" y="355225"/>
                  <a:pt x="348181" y="370182"/>
                </a:cubicBezTo>
                <a:cubicBezTo>
                  <a:pt x="355548" y="385140"/>
                  <a:pt x="359232" y="414347"/>
                  <a:pt x="359232" y="457805"/>
                </a:cubicBezTo>
                <a:cubicBezTo>
                  <a:pt x="359232" y="487422"/>
                  <a:pt x="357632" y="509225"/>
                  <a:pt x="354432" y="523215"/>
                </a:cubicBezTo>
                <a:cubicBezTo>
                  <a:pt x="351232" y="537205"/>
                  <a:pt x="346246" y="547437"/>
                  <a:pt x="339475" y="553911"/>
                </a:cubicBezTo>
                <a:cubicBezTo>
                  <a:pt x="332703" y="560385"/>
                  <a:pt x="324704" y="563622"/>
                  <a:pt x="315476" y="563622"/>
                </a:cubicBezTo>
                <a:cubicBezTo>
                  <a:pt x="301486" y="563622"/>
                  <a:pt x="290808" y="555994"/>
                  <a:pt x="283441" y="540740"/>
                </a:cubicBezTo>
                <a:cubicBezTo>
                  <a:pt x="276074" y="525485"/>
                  <a:pt x="272390" y="497021"/>
                  <a:pt x="272390" y="455349"/>
                </a:cubicBezTo>
                <a:cubicBezTo>
                  <a:pt x="272390" y="414124"/>
                  <a:pt x="275739" y="385884"/>
                  <a:pt x="282436" y="370629"/>
                </a:cubicBezTo>
                <a:cubicBezTo>
                  <a:pt x="289134" y="355374"/>
                  <a:pt x="299998" y="347747"/>
                  <a:pt x="315030" y="347747"/>
                </a:cubicBezTo>
                <a:close/>
                <a:moveTo>
                  <a:pt x="643270" y="287248"/>
                </a:moveTo>
                <a:lnTo>
                  <a:pt x="477624" y="484148"/>
                </a:lnTo>
                <a:lnTo>
                  <a:pt x="477624" y="558934"/>
                </a:lnTo>
                <a:lnTo>
                  <a:pt x="643270" y="558934"/>
                </a:lnTo>
                <a:lnTo>
                  <a:pt x="643270" y="620102"/>
                </a:lnTo>
                <a:lnTo>
                  <a:pt x="722521" y="620102"/>
                </a:lnTo>
                <a:lnTo>
                  <a:pt x="722521" y="558934"/>
                </a:lnTo>
                <a:lnTo>
                  <a:pt x="763598" y="558934"/>
                </a:lnTo>
                <a:lnTo>
                  <a:pt x="763598" y="488389"/>
                </a:lnTo>
                <a:lnTo>
                  <a:pt x="722521" y="488389"/>
                </a:lnTo>
                <a:lnTo>
                  <a:pt x="722521" y="287248"/>
                </a:lnTo>
                <a:close/>
                <a:moveTo>
                  <a:pt x="318155" y="287248"/>
                </a:moveTo>
                <a:cubicBezTo>
                  <a:pt x="272316" y="287248"/>
                  <a:pt x="238197" y="299675"/>
                  <a:pt x="215799" y="324529"/>
                </a:cubicBezTo>
                <a:cubicBezTo>
                  <a:pt x="193400" y="349384"/>
                  <a:pt x="182201" y="392916"/>
                  <a:pt x="182201" y="455126"/>
                </a:cubicBezTo>
                <a:cubicBezTo>
                  <a:pt x="182201" y="480427"/>
                  <a:pt x="184396" y="503533"/>
                  <a:pt x="188786" y="524443"/>
                </a:cubicBezTo>
                <a:cubicBezTo>
                  <a:pt x="193177" y="545353"/>
                  <a:pt x="199316" y="561836"/>
                  <a:pt x="207204" y="573891"/>
                </a:cubicBezTo>
                <a:cubicBezTo>
                  <a:pt x="218068" y="590857"/>
                  <a:pt x="231984" y="603731"/>
                  <a:pt x="248950" y="612512"/>
                </a:cubicBezTo>
                <a:cubicBezTo>
                  <a:pt x="265916" y="621293"/>
                  <a:pt x="288166" y="625683"/>
                  <a:pt x="315699" y="625683"/>
                </a:cubicBezTo>
                <a:cubicBezTo>
                  <a:pt x="364813" y="625683"/>
                  <a:pt x="399415" y="611917"/>
                  <a:pt x="419507" y="584383"/>
                </a:cubicBezTo>
                <a:cubicBezTo>
                  <a:pt x="439599" y="556850"/>
                  <a:pt x="449645" y="513392"/>
                  <a:pt x="449645" y="454010"/>
                </a:cubicBezTo>
                <a:cubicBezTo>
                  <a:pt x="449645" y="427518"/>
                  <a:pt x="446594" y="402069"/>
                  <a:pt x="440492" y="377661"/>
                </a:cubicBezTo>
                <a:cubicBezTo>
                  <a:pt x="437366" y="364862"/>
                  <a:pt x="433236" y="353663"/>
                  <a:pt x="428102" y="344063"/>
                </a:cubicBezTo>
                <a:cubicBezTo>
                  <a:pt x="422967" y="334464"/>
                  <a:pt x="415935" y="325311"/>
                  <a:pt x="407005" y="316604"/>
                </a:cubicBezTo>
                <a:cubicBezTo>
                  <a:pt x="398076" y="307898"/>
                  <a:pt x="386542" y="300829"/>
                  <a:pt x="372403" y="295396"/>
                </a:cubicBezTo>
                <a:cubicBezTo>
                  <a:pt x="358264" y="289964"/>
                  <a:pt x="340182" y="287248"/>
                  <a:pt x="318155" y="287248"/>
                </a:cubicBezTo>
                <a:close/>
                <a:moveTo>
                  <a:pt x="468052" y="0"/>
                </a:moveTo>
                <a:cubicBezTo>
                  <a:pt x="726550" y="0"/>
                  <a:pt x="936104" y="209554"/>
                  <a:pt x="936104" y="468052"/>
                </a:cubicBezTo>
                <a:cubicBezTo>
                  <a:pt x="936104" y="726550"/>
                  <a:pt x="726550" y="936104"/>
                  <a:pt x="468052" y="936104"/>
                </a:cubicBezTo>
                <a:cubicBezTo>
                  <a:pt x="209554" y="936104"/>
                  <a:pt x="0" y="726550"/>
                  <a:pt x="0" y="468052"/>
                </a:cubicBezTo>
                <a:cubicBezTo>
                  <a:pt x="0" y="209554"/>
                  <a:pt x="209554" y="0"/>
                  <a:pt x="468052" y="0"/>
                </a:cubicBezTo>
                <a:close/>
              </a:path>
            </a:pathLst>
          </a:cu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0" name="任意多边形 29"/>
          <p:cNvSpPr/>
          <p:nvPr/>
        </p:nvSpPr>
        <p:spPr>
          <a:xfrm>
            <a:off x="4809490" y="656590"/>
            <a:ext cx="1129665" cy="1129665"/>
          </a:xfrm>
          <a:custGeom>
            <a:avLst/>
            <a:gdLst/>
            <a:ahLst/>
            <a:cxnLst/>
            <a:rect l="l" t="t" r="r" b="b"/>
            <a:pathLst>
              <a:path w="936104" h="936104">
                <a:moveTo>
                  <a:pt x="315030" y="347747"/>
                </a:moveTo>
                <a:cubicBezTo>
                  <a:pt x="329764" y="347747"/>
                  <a:pt x="340814" y="355225"/>
                  <a:pt x="348181" y="370182"/>
                </a:cubicBezTo>
                <a:cubicBezTo>
                  <a:pt x="355548" y="385140"/>
                  <a:pt x="359231" y="414347"/>
                  <a:pt x="359231" y="457805"/>
                </a:cubicBezTo>
                <a:cubicBezTo>
                  <a:pt x="359231" y="487422"/>
                  <a:pt x="357632" y="509225"/>
                  <a:pt x="354432" y="523215"/>
                </a:cubicBezTo>
                <a:cubicBezTo>
                  <a:pt x="351232" y="537205"/>
                  <a:pt x="346246" y="547437"/>
                  <a:pt x="339475" y="553911"/>
                </a:cubicBezTo>
                <a:cubicBezTo>
                  <a:pt x="332703" y="560385"/>
                  <a:pt x="324703" y="563622"/>
                  <a:pt x="315476" y="563622"/>
                </a:cubicBezTo>
                <a:cubicBezTo>
                  <a:pt x="301486" y="563622"/>
                  <a:pt x="290808" y="555994"/>
                  <a:pt x="283441" y="540740"/>
                </a:cubicBezTo>
                <a:cubicBezTo>
                  <a:pt x="276074" y="525485"/>
                  <a:pt x="272390" y="497021"/>
                  <a:pt x="272390" y="455349"/>
                </a:cubicBezTo>
                <a:cubicBezTo>
                  <a:pt x="272390" y="414124"/>
                  <a:pt x="275739" y="385884"/>
                  <a:pt x="282436" y="370629"/>
                </a:cubicBezTo>
                <a:cubicBezTo>
                  <a:pt x="289133" y="355374"/>
                  <a:pt x="299998" y="347747"/>
                  <a:pt x="315030" y="347747"/>
                </a:cubicBezTo>
                <a:close/>
                <a:moveTo>
                  <a:pt x="617820" y="287248"/>
                </a:moveTo>
                <a:cubicBezTo>
                  <a:pt x="608147" y="307786"/>
                  <a:pt x="594752" y="325050"/>
                  <a:pt x="577637" y="339040"/>
                </a:cubicBezTo>
                <a:cubicBezTo>
                  <a:pt x="560522" y="353030"/>
                  <a:pt x="536486" y="365011"/>
                  <a:pt x="505530" y="374982"/>
                </a:cubicBezTo>
                <a:lnTo>
                  <a:pt x="505530" y="449545"/>
                </a:lnTo>
                <a:cubicBezTo>
                  <a:pt x="526514" y="443145"/>
                  <a:pt x="543964" y="436448"/>
                  <a:pt x="557880" y="429453"/>
                </a:cubicBezTo>
                <a:cubicBezTo>
                  <a:pt x="571795" y="422458"/>
                  <a:pt x="586194" y="413305"/>
                  <a:pt x="601077" y="401994"/>
                </a:cubicBezTo>
                <a:lnTo>
                  <a:pt x="601077" y="620102"/>
                </a:lnTo>
                <a:lnTo>
                  <a:pt x="693053" y="620102"/>
                </a:lnTo>
                <a:lnTo>
                  <a:pt x="693053" y="287248"/>
                </a:lnTo>
                <a:close/>
                <a:moveTo>
                  <a:pt x="318155" y="287248"/>
                </a:moveTo>
                <a:cubicBezTo>
                  <a:pt x="272316" y="287248"/>
                  <a:pt x="238197" y="299675"/>
                  <a:pt x="215798" y="324529"/>
                </a:cubicBezTo>
                <a:cubicBezTo>
                  <a:pt x="193400" y="349384"/>
                  <a:pt x="182200" y="392916"/>
                  <a:pt x="182200" y="455126"/>
                </a:cubicBezTo>
                <a:cubicBezTo>
                  <a:pt x="182200" y="480427"/>
                  <a:pt x="184396" y="503533"/>
                  <a:pt x="188786" y="524443"/>
                </a:cubicBezTo>
                <a:cubicBezTo>
                  <a:pt x="193176" y="545353"/>
                  <a:pt x="199316" y="561836"/>
                  <a:pt x="207204" y="573891"/>
                </a:cubicBezTo>
                <a:cubicBezTo>
                  <a:pt x="218068" y="590857"/>
                  <a:pt x="231983" y="603731"/>
                  <a:pt x="248950" y="612512"/>
                </a:cubicBezTo>
                <a:cubicBezTo>
                  <a:pt x="265916" y="621293"/>
                  <a:pt x="288166" y="625683"/>
                  <a:pt x="315699" y="625683"/>
                </a:cubicBezTo>
                <a:cubicBezTo>
                  <a:pt x="364813" y="625683"/>
                  <a:pt x="399415" y="611917"/>
                  <a:pt x="419507" y="584383"/>
                </a:cubicBezTo>
                <a:cubicBezTo>
                  <a:pt x="439599" y="556850"/>
                  <a:pt x="449645" y="513392"/>
                  <a:pt x="449645" y="454010"/>
                </a:cubicBezTo>
                <a:cubicBezTo>
                  <a:pt x="449645" y="427518"/>
                  <a:pt x="446594" y="402069"/>
                  <a:pt x="440492" y="377661"/>
                </a:cubicBezTo>
                <a:cubicBezTo>
                  <a:pt x="437366" y="364862"/>
                  <a:pt x="433236" y="353663"/>
                  <a:pt x="428102" y="344063"/>
                </a:cubicBezTo>
                <a:cubicBezTo>
                  <a:pt x="422967" y="334464"/>
                  <a:pt x="415935" y="325311"/>
                  <a:pt x="407005" y="316604"/>
                </a:cubicBezTo>
                <a:cubicBezTo>
                  <a:pt x="398076" y="307898"/>
                  <a:pt x="386541" y="300829"/>
                  <a:pt x="372403" y="295396"/>
                </a:cubicBezTo>
                <a:cubicBezTo>
                  <a:pt x="358264" y="289964"/>
                  <a:pt x="340181" y="287248"/>
                  <a:pt x="318155" y="287248"/>
                </a:cubicBezTo>
                <a:close/>
                <a:moveTo>
                  <a:pt x="468052" y="0"/>
                </a:moveTo>
                <a:cubicBezTo>
                  <a:pt x="726550" y="0"/>
                  <a:pt x="936104" y="209554"/>
                  <a:pt x="936104" y="468052"/>
                </a:cubicBezTo>
                <a:cubicBezTo>
                  <a:pt x="936104" y="726550"/>
                  <a:pt x="726550" y="936104"/>
                  <a:pt x="468052" y="936104"/>
                </a:cubicBezTo>
                <a:cubicBezTo>
                  <a:pt x="209554" y="936104"/>
                  <a:pt x="0" y="726550"/>
                  <a:pt x="0" y="468052"/>
                </a:cubicBezTo>
                <a:cubicBezTo>
                  <a:pt x="0" y="209554"/>
                  <a:pt x="209554" y="0"/>
                  <a:pt x="468052" y="0"/>
                </a:cubicBezTo>
                <a:close/>
              </a:path>
            </a:pathLst>
          </a:custGeom>
          <a:solidFill>
            <a:srgbClr val="6AE7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a:p>
        </p:txBody>
      </p:sp>
      <p:sp>
        <p:nvSpPr>
          <p:cNvPr id="32" name="任意多边形: 形状 1"/>
          <p:cNvSpPr/>
          <p:nvPr/>
        </p:nvSpPr>
        <p:spPr>
          <a:xfrm rot="5400000">
            <a:off x="2488565" y="2731770"/>
            <a:ext cx="6839585" cy="1347470"/>
          </a:xfrm>
          <a:custGeom>
            <a:avLst/>
            <a:gdLst>
              <a:gd name="connsiteX0" fmla="*/ 0 w 10898372"/>
              <a:gd name="connsiteY0" fmla="*/ 209517 h 1347474"/>
              <a:gd name="connsiteX1" fmla="*/ 2392326 w 10898372"/>
              <a:gd name="connsiteY1" fmla="*/ 1347201 h 1347474"/>
              <a:gd name="connsiteX2" fmla="*/ 4433777 w 10898372"/>
              <a:gd name="connsiteY2" fmla="*/ 326475 h 1347474"/>
              <a:gd name="connsiteX3" fmla="*/ 6996223 w 10898372"/>
              <a:gd name="connsiteY3" fmla="*/ 1272773 h 1347474"/>
              <a:gd name="connsiteX4" fmla="*/ 9399181 w 10898372"/>
              <a:gd name="connsiteY4" fmla="*/ 18131 h 1347474"/>
              <a:gd name="connsiteX5" fmla="*/ 10898372 w 10898372"/>
              <a:gd name="connsiteY5" fmla="*/ 645452 h 134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98372" h="1347474">
                <a:moveTo>
                  <a:pt x="0" y="209517"/>
                </a:moveTo>
                <a:cubicBezTo>
                  <a:pt x="826681" y="768612"/>
                  <a:pt x="1653363" y="1327708"/>
                  <a:pt x="2392326" y="1347201"/>
                </a:cubicBezTo>
                <a:cubicBezTo>
                  <a:pt x="3131289" y="1366694"/>
                  <a:pt x="3666461" y="338880"/>
                  <a:pt x="4433777" y="326475"/>
                </a:cubicBezTo>
                <a:cubicBezTo>
                  <a:pt x="5201093" y="314070"/>
                  <a:pt x="6168656" y="1324164"/>
                  <a:pt x="6996223" y="1272773"/>
                </a:cubicBezTo>
                <a:cubicBezTo>
                  <a:pt x="7823790" y="1221382"/>
                  <a:pt x="8748823" y="122684"/>
                  <a:pt x="9399181" y="18131"/>
                </a:cubicBezTo>
                <a:cubicBezTo>
                  <a:pt x="10049539" y="-86422"/>
                  <a:pt x="10473955" y="279515"/>
                  <a:pt x="10898372" y="645452"/>
                </a:cubicBezTo>
              </a:path>
            </a:pathLst>
          </a:custGeom>
          <a:noFill/>
          <a:ln>
            <a:solidFill>
              <a:srgbClr val="6AE7FF">
                <a:alpha val="61000"/>
              </a:srgb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64"/>
                                        </p:tgtEl>
                                        <p:attrNameLst>
                                          <p:attrName>style.visibility</p:attrName>
                                        </p:attrNameLst>
                                      </p:cBhvr>
                                      <p:to>
                                        <p:strVal val="visible"/>
                                      </p:to>
                                    </p:set>
                                    <p:animEffect transition="in" filter="blinds(horizontal)">
                                      <p:cBhvr>
                                        <p:cTn id="7" dur="500"/>
                                        <p:tgtEl>
                                          <p:spTgt spid="264"/>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9467"/>
                                        </p:tgtEl>
                                        <p:attrNameLst>
                                          <p:attrName>style.visibility</p:attrName>
                                        </p:attrNameLst>
                                      </p:cBhvr>
                                      <p:to>
                                        <p:strVal val="visible"/>
                                      </p:to>
                                    </p:set>
                                    <p:animEffect transition="in" filter="blinds(horizontal)">
                                      <p:cBhvr>
                                        <p:cTn id="15" dur="500"/>
                                        <p:tgtEl>
                                          <p:spTgt spid="19467"/>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blinds(horizontal)">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linds(horizontal)">
                                      <p:cBhvr>
                                        <p:cTn id="23" dur="500"/>
                                        <p:tgtEl>
                                          <p:spTgt spid="17"/>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62"/>
                                        </p:tgtEl>
                                        <p:attrNameLst>
                                          <p:attrName>style.visibility</p:attrName>
                                        </p:attrNameLst>
                                      </p:cBhvr>
                                      <p:to>
                                        <p:strVal val="visible"/>
                                      </p:to>
                                    </p:set>
                                    <p:animEffect transition="in" filter="blinds(horizontal)">
                                      <p:cBhvr>
                                        <p:cTn id="26" dur="500"/>
                                        <p:tgtEl>
                                          <p:spTgt spid="62"/>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63"/>
                                        </p:tgtEl>
                                        <p:attrNameLst>
                                          <p:attrName>style.visibility</p:attrName>
                                        </p:attrNameLst>
                                      </p:cBhvr>
                                      <p:to>
                                        <p:strVal val="visible"/>
                                      </p:to>
                                    </p:set>
                                    <p:animEffect transition="in" filter="blinds(horizontal)">
                                      <p:cBhvr>
                                        <p:cTn id="31" dur="500"/>
                                        <p:tgtEl>
                                          <p:spTgt spid="63"/>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blinds(horizontal)">
                                      <p:cBhvr>
                                        <p:cTn id="34" dur="500"/>
                                        <p:tgtEl>
                                          <p:spTgt spid="18"/>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blinds(horizontal)">
                                      <p:cBhvr>
                                        <p:cTn id="39" dur="500"/>
                                        <p:tgtEl>
                                          <p:spTgt spid="19"/>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64"/>
                                        </p:tgtEl>
                                        <p:attrNameLst>
                                          <p:attrName>style.visibility</p:attrName>
                                        </p:attrNameLst>
                                      </p:cBhvr>
                                      <p:to>
                                        <p:strVal val="visible"/>
                                      </p:to>
                                    </p:set>
                                    <p:animEffect transition="in" filter="blinds(horizontal)">
                                      <p:cBhvr>
                                        <p:cTn id="42" dur="500"/>
                                        <p:tgtEl>
                                          <p:spTgt spid="6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blinds(horizontal)">
                                      <p:cBhvr>
                                        <p:cTn id="4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19467" grpId="0"/>
      <p:bldP spid="30" grpId="0" animBg="1"/>
      <p:bldP spid="17" grpId="0" animBg="1"/>
      <p:bldP spid="62" grpId="0"/>
      <p:bldP spid="63" grpId="0"/>
      <p:bldP spid="18" grpId="0" animBg="1"/>
      <p:bldP spid="19" grpId="0" animBg="1"/>
      <p:bldP spid="64" grpId="0"/>
      <p:bldP spid="3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sym typeface="+mn-ea"/>
              </a:rPr>
              <a:t>评论对象识别模型</a:t>
            </a:r>
            <a:r>
              <a:rPr lang="en-US" altLang="zh-CN" sz="2000" b="1" dirty="0">
                <a:solidFill>
                  <a:srgbClr val="10FBFE"/>
                </a:solidFill>
                <a:latin typeface="微软雅黑" panose="020B0503020204020204" charset="-122"/>
                <a:ea typeface="微软雅黑" panose="020B0503020204020204" charset="-122"/>
                <a:sym typeface="+mn-ea"/>
              </a:rPr>
              <a:t>——</a:t>
            </a:r>
            <a:r>
              <a:rPr lang="zh-CN" altLang="en-US" sz="2000" b="1" dirty="0">
                <a:solidFill>
                  <a:srgbClr val="10FBFE"/>
                </a:solidFill>
                <a:latin typeface="微软雅黑" panose="020B0503020204020204" charset="-122"/>
                <a:ea typeface="微软雅黑" panose="020B0503020204020204" charset="-122"/>
                <a:sym typeface="+mn-ea"/>
              </a:rPr>
              <a:t>演员抽取功能</a:t>
            </a:r>
            <a:r>
              <a:rPr lang="zh-CN" altLang="en-US" sz="2000" b="1" dirty="0">
                <a:solidFill>
                  <a:srgbClr val="10FBFE"/>
                </a:solidFill>
                <a:latin typeface="微软雅黑" panose="020B0503020204020204" charset="-122"/>
                <a:ea typeface="微软雅黑" panose="020B0503020204020204" charset="-122"/>
              </a:rPr>
              <a:t> </a:t>
            </a:r>
            <a:endParaRPr lang="zh-CN" altLang="en-US" sz="2000" b="1" dirty="0">
              <a:solidFill>
                <a:srgbClr val="10FBFE"/>
              </a:solidFill>
              <a:latin typeface="微软雅黑" panose="020B0503020204020204" charset="-122"/>
              <a:ea typeface="微软雅黑" panose="020B0503020204020204" charset="-122"/>
            </a:endParaRPr>
          </a:p>
        </p:txBody>
      </p:sp>
      <p:grpSp>
        <p:nvGrpSpPr>
          <p:cNvPr id="7" name="组合 6"/>
          <p:cNvGrpSpPr/>
          <p:nvPr/>
        </p:nvGrpSpPr>
        <p:grpSpPr>
          <a:xfrm>
            <a:off x="121285" y="1985010"/>
            <a:ext cx="8496935" cy="3937635"/>
            <a:chOff x="191" y="3126"/>
            <a:chExt cx="13381" cy="6201"/>
          </a:xfrm>
        </p:grpSpPr>
        <p:sp>
          <p:nvSpPr>
            <p:cNvPr id="6" name="TextBox 28"/>
            <p:cNvSpPr txBox="1"/>
            <p:nvPr/>
          </p:nvSpPr>
          <p:spPr>
            <a:xfrm>
              <a:off x="9758" y="6108"/>
              <a:ext cx="3815" cy="592"/>
            </a:xfrm>
            <a:prstGeom prst="rect">
              <a:avLst/>
            </a:prstGeom>
            <a:noFill/>
          </p:spPr>
          <p:txBody>
            <a:bodyPr wrap="square" lIns="68580" tIns="34290" rIns="68580" bIns="34290" rtlCol="0">
              <a:spAutoFit/>
            </a:bodyPr>
            <a:p>
              <a:pPr algn="l">
                <a:spcBef>
                  <a:spcPts val="0"/>
                </a:spcBef>
                <a:spcAft>
                  <a:spcPts val="0"/>
                </a:spcAft>
                <a:defRPr/>
              </a:pPr>
              <a:r>
                <a:rPr lang="zh-CN" altLang="en-US" sz="2000" b="1">
                  <a:solidFill>
                    <a:srgbClr val="10FBFE"/>
                  </a:solidFill>
                  <a:latin typeface="微软雅黑" panose="020B0503020204020204" charset="-122"/>
                  <a:ea typeface="微软雅黑" panose="020B0503020204020204" charset="-122"/>
                  <a:sym typeface="+mn-ea"/>
                </a:rPr>
                <a:t>baiduSearch模块</a:t>
              </a:r>
              <a:endParaRPr lang="zh-CN" altLang="en-US" sz="2000" b="1">
                <a:solidFill>
                  <a:srgbClr val="10FBFE"/>
                </a:solidFill>
                <a:latin typeface="微软雅黑" panose="020B0503020204020204" charset="-122"/>
                <a:ea typeface="微软雅黑" panose="020B0503020204020204" charset="-122"/>
                <a:sym typeface="+mn-ea"/>
              </a:endParaRPr>
            </a:p>
          </p:txBody>
        </p:sp>
        <p:sp>
          <p:nvSpPr>
            <p:cNvPr id="15" name="任意多边形 14"/>
            <p:cNvSpPr/>
            <p:nvPr/>
          </p:nvSpPr>
          <p:spPr>
            <a:xfrm>
              <a:off x="9481" y="6452"/>
              <a:ext cx="3674" cy="391"/>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41" name="任意多边形 140"/>
            <p:cNvSpPr/>
            <p:nvPr/>
          </p:nvSpPr>
          <p:spPr>
            <a:xfrm flipH="1">
              <a:off x="191" y="5962"/>
              <a:ext cx="3858" cy="441"/>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29" name="TextBox 28"/>
            <p:cNvSpPr txBox="1"/>
            <p:nvPr/>
          </p:nvSpPr>
          <p:spPr>
            <a:xfrm>
              <a:off x="8181" y="3770"/>
              <a:ext cx="3462" cy="592"/>
            </a:xfrm>
            <a:prstGeom prst="rect">
              <a:avLst/>
            </a:prstGeom>
            <a:noFill/>
          </p:spPr>
          <p:txBody>
            <a:bodyPr wrap="square" lIns="68580" tIns="34290" rIns="68580" bIns="34290" rtlCol="0">
              <a:spAutoFit/>
            </a:bodyPr>
            <a:p>
              <a:pPr algn="l">
                <a:spcBef>
                  <a:spcPts val="0"/>
                </a:spcBef>
                <a:spcAft>
                  <a:spcPts val="0"/>
                </a:spcAft>
                <a:defRPr/>
              </a:pPr>
              <a:r>
                <a:rPr lang="zh-CN" altLang="en-US" sz="2000" b="1">
                  <a:solidFill>
                    <a:srgbClr val="10FBFE"/>
                  </a:solidFill>
                  <a:latin typeface="微软雅黑" panose="020B0503020204020204" charset="-122"/>
                  <a:ea typeface="微软雅黑" panose="020B0503020204020204" charset="-122"/>
                  <a:sym typeface="+mn-ea"/>
                </a:rPr>
                <a:t>actorList模块</a:t>
              </a:r>
              <a:endParaRPr lang="zh-CN" altLang="en-US" sz="2000" b="1">
                <a:solidFill>
                  <a:srgbClr val="10FBFE"/>
                </a:solidFill>
                <a:latin typeface="微软雅黑" panose="020B0503020204020204" charset="-122"/>
                <a:ea typeface="微软雅黑" panose="020B0503020204020204" charset="-122"/>
                <a:sym typeface="+mn-ea"/>
              </a:endParaRPr>
            </a:p>
          </p:txBody>
        </p:sp>
        <p:sp>
          <p:nvSpPr>
            <p:cNvPr id="134" name="Freeform 17"/>
            <p:cNvSpPr>
              <a:spLocks noEditPoints="1"/>
            </p:cNvSpPr>
            <p:nvPr/>
          </p:nvSpPr>
          <p:spPr bwMode="auto">
            <a:xfrm rot="1380000">
              <a:off x="6041" y="3126"/>
              <a:ext cx="1689" cy="1880"/>
            </a:xfrm>
            <a:custGeom>
              <a:avLst/>
              <a:gdLst>
                <a:gd name="T0" fmla="*/ 54 w 94"/>
                <a:gd name="T1" fmla="*/ 95 h 95"/>
                <a:gd name="T2" fmla="*/ 56 w 94"/>
                <a:gd name="T3" fmla="*/ 82 h 95"/>
                <a:gd name="T4" fmla="*/ 65 w 94"/>
                <a:gd name="T5" fmla="*/ 78 h 95"/>
                <a:gd name="T6" fmla="*/ 75 w 94"/>
                <a:gd name="T7" fmla="*/ 86 h 95"/>
                <a:gd name="T8" fmla="*/ 85 w 94"/>
                <a:gd name="T9" fmla="*/ 76 h 95"/>
                <a:gd name="T10" fmla="*/ 78 w 94"/>
                <a:gd name="T11" fmla="*/ 66 h 95"/>
                <a:gd name="T12" fmla="*/ 82 w 94"/>
                <a:gd name="T13" fmla="*/ 56 h 95"/>
                <a:gd name="T14" fmla="*/ 94 w 94"/>
                <a:gd name="T15" fmla="*/ 54 h 95"/>
                <a:gd name="T16" fmla="*/ 94 w 94"/>
                <a:gd name="T17" fmla="*/ 41 h 95"/>
                <a:gd name="T18" fmla="*/ 82 w 94"/>
                <a:gd name="T19" fmla="*/ 38 h 95"/>
                <a:gd name="T20" fmla="*/ 81 w 94"/>
                <a:gd name="T21" fmla="*/ 37 h 95"/>
                <a:gd name="T22" fmla="*/ 81 w 94"/>
                <a:gd name="T23" fmla="*/ 37 h 95"/>
                <a:gd name="T24" fmla="*/ 80 w 94"/>
                <a:gd name="T25" fmla="*/ 34 h 95"/>
                <a:gd name="T26" fmla="*/ 79 w 94"/>
                <a:gd name="T27" fmla="*/ 32 h 95"/>
                <a:gd name="T28" fmla="*/ 79 w 94"/>
                <a:gd name="T29" fmla="*/ 32 h 95"/>
                <a:gd name="T30" fmla="*/ 78 w 94"/>
                <a:gd name="T31" fmla="*/ 29 h 95"/>
                <a:gd name="T32" fmla="*/ 85 w 94"/>
                <a:gd name="T33" fmla="*/ 19 h 95"/>
                <a:gd name="T34" fmla="*/ 75 w 94"/>
                <a:gd name="T35" fmla="*/ 9 h 95"/>
                <a:gd name="T36" fmla="*/ 65 w 94"/>
                <a:gd name="T37" fmla="*/ 16 h 95"/>
                <a:gd name="T38" fmla="*/ 56 w 94"/>
                <a:gd name="T39" fmla="*/ 13 h 95"/>
                <a:gd name="T40" fmla="*/ 54 w 94"/>
                <a:gd name="T41" fmla="*/ 0 h 95"/>
                <a:gd name="T42" fmla="*/ 40 w 94"/>
                <a:gd name="T43" fmla="*/ 0 h 95"/>
                <a:gd name="T44" fmla="*/ 38 w 94"/>
                <a:gd name="T45" fmla="*/ 13 h 95"/>
                <a:gd name="T46" fmla="*/ 29 w 94"/>
                <a:gd name="T47" fmla="*/ 16 h 95"/>
                <a:gd name="T48" fmla="*/ 18 w 94"/>
                <a:gd name="T49" fmla="*/ 9 h 95"/>
                <a:gd name="T50" fmla="*/ 9 w 94"/>
                <a:gd name="T51" fmla="*/ 19 h 95"/>
                <a:gd name="T52" fmla="*/ 16 w 94"/>
                <a:gd name="T53" fmla="*/ 29 h 95"/>
                <a:gd name="T54" fmla="*/ 12 w 94"/>
                <a:gd name="T55" fmla="*/ 38 h 95"/>
                <a:gd name="T56" fmla="*/ 0 w 94"/>
                <a:gd name="T57" fmla="*/ 41 h 95"/>
                <a:gd name="T58" fmla="*/ 0 w 94"/>
                <a:gd name="T59" fmla="*/ 54 h 95"/>
                <a:gd name="T60" fmla="*/ 12 w 94"/>
                <a:gd name="T61" fmla="*/ 56 h 95"/>
                <a:gd name="T62" fmla="*/ 16 w 94"/>
                <a:gd name="T63" fmla="*/ 66 h 95"/>
                <a:gd name="T64" fmla="*/ 9 w 94"/>
                <a:gd name="T65" fmla="*/ 76 h 95"/>
                <a:gd name="T66" fmla="*/ 18 w 94"/>
                <a:gd name="T67" fmla="*/ 86 h 95"/>
                <a:gd name="T68" fmla="*/ 29 w 94"/>
                <a:gd name="T69" fmla="*/ 78 h 95"/>
                <a:gd name="T70" fmla="*/ 38 w 94"/>
                <a:gd name="T71" fmla="*/ 82 h 95"/>
                <a:gd name="T72" fmla="*/ 40 w 94"/>
                <a:gd name="T73" fmla="*/ 95 h 95"/>
                <a:gd name="T74" fmla="*/ 54 w 94"/>
                <a:gd name="T75" fmla="*/ 95 h 95"/>
                <a:gd name="T76" fmla="*/ 72 w 94"/>
                <a:gd name="T77" fmla="*/ 44 h 95"/>
                <a:gd name="T78" fmla="*/ 50 w 94"/>
                <a:gd name="T79" fmla="*/ 72 h 95"/>
                <a:gd name="T80" fmla="*/ 22 w 94"/>
                <a:gd name="T81" fmla="*/ 51 h 95"/>
                <a:gd name="T82" fmla="*/ 44 w 94"/>
                <a:gd name="T83" fmla="*/ 22 h 95"/>
                <a:gd name="T84" fmla="*/ 55 w 94"/>
                <a:gd name="T85" fmla="*/ 24 h 95"/>
                <a:gd name="T86" fmla="*/ 55 w 94"/>
                <a:gd name="T87" fmla="*/ 24 h 95"/>
                <a:gd name="T88" fmla="*/ 65 w 94"/>
                <a:gd name="T89" fmla="*/ 30 h 95"/>
                <a:gd name="T90" fmla="*/ 69 w 94"/>
                <a:gd name="T91" fmla="*/ 35 h 95"/>
                <a:gd name="T92" fmla="*/ 72 w 94"/>
                <a:gd name="T93" fmla="*/ 4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solidFill>
              <a:srgbClr val="6AE7FF">
                <a:alpha val="20000"/>
              </a:srgbClr>
            </a:solidFill>
            <a:ln>
              <a:noFill/>
            </a:ln>
          </p:spPr>
          <p:txBody>
            <a:bodyPr vert="horz" wrap="square" lIns="121920" tIns="60960" rIns="121920" bIns="60960" numCol="1" anchor="t" anchorCtr="0" compatLnSpc="1"/>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37" name="Freeform 19"/>
            <p:cNvSpPr>
              <a:spLocks noEditPoints="1"/>
            </p:cNvSpPr>
            <p:nvPr/>
          </p:nvSpPr>
          <p:spPr bwMode="auto">
            <a:xfrm>
              <a:off x="5364" y="4760"/>
              <a:ext cx="2632" cy="2898"/>
            </a:xfrm>
            <a:custGeom>
              <a:avLst/>
              <a:gdLst>
                <a:gd name="T0" fmla="*/ 89 w 156"/>
                <a:gd name="T1" fmla="*/ 156 h 156"/>
                <a:gd name="T2" fmla="*/ 93 w 156"/>
                <a:gd name="T3" fmla="*/ 135 h 156"/>
                <a:gd name="T4" fmla="*/ 108 w 156"/>
                <a:gd name="T5" fmla="*/ 129 h 156"/>
                <a:gd name="T6" fmla="*/ 125 w 156"/>
                <a:gd name="T7" fmla="*/ 141 h 156"/>
                <a:gd name="T8" fmla="*/ 141 w 156"/>
                <a:gd name="T9" fmla="*/ 125 h 156"/>
                <a:gd name="T10" fmla="*/ 129 w 156"/>
                <a:gd name="T11" fmla="*/ 108 h 156"/>
                <a:gd name="T12" fmla="*/ 135 w 156"/>
                <a:gd name="T13" fmla="*/ 93 h 156"/>
                <a:gd name="T14" fmla="*/ 156 w 156"/>
                <a:gd name="T15" fmla="*/ 89 h 156"/>
                <a:gd name="T16" fmla="*/ 156 w 156"/>
                <a:gd name="T17" fmla="*/ 67 h 156"/>
                <a:gd name="T18" fmla="*/ 135 w 156"/>
                <a:gd name="T19" fmla="*/ 63 h 156"/>
                <a:gd name="T20" fmla="*/ 135 w 156"/>
                <a:gd name="T21" fmla="*/ 62 h 156"/>
                <a:gd name="T22" fmla="*/ 135 w 156"/>
                <a:gd name="T23" fmla="*/ 62 h 156"/>
                <a:gd name="T24" fmla="*/ 132 w 156"/>
                <a:gd name="T25" fmla="*/ 56 h 156"/>
                <a:gd name="T26" fmla="*/ 131 w 156"/>
                <a:gd name="T27" fmla="*/ 53 h 156"/>
                <a:gd name="T28" fmla="*/ 131 w 156"/>
                <a:gd name="T29" fmla="*/ 53 h 156"/>
                <a:gd name="T30" fmla="*/ 129 w 156"/>
                <a:gd name="T31" fmla="*/ 48 h 156"/>
                <a:gd name="T32" fmla="*/ 141 w 156"/>
                <a:gd name="T33" fmla="*/ 31 h 156"/>
                <a:gd name="T34" fmla="*/ 125 w 156"/>
                <a:gd name="T35" fmla="*/ 15 h 156"/>
                <a:gd name="T36" fmla="*/ 108 w 156"/>
                <a:gd name="T37" fmla="*/ 27 h 156"/>
                <a:gd name="T38" fmla="*/ 93 w 156"/>
                <a:gd name="T39" fmla="*/ 21 h 156"/>
                <a:gd name="T40" fmla="*/ 89 w 156"/>
                <a:gd name="T41" fmla="*/ 0 h 156"/>
                <a:gd name="T42" fmla="*/ 67 w 156"/>
                <a:gd name="T43" fmla="*/ 0 h 156"/>
                <a:gd name="T44" fmla="*/ 63 w 156"/>
                <a:gd name="T45" fmla="*/ 21 h 156"/>
                <a:gd name="T46" fmla="*/ 48 w 156"/>
                <a:gd name="T47" fmla="*/ 27 h 156"/>
                <a:gd name="T48" fmla="*/ 31 w 156"/>
                <a:gd name="T49" fmla="*/ 15 h 156"/>
                <a:gd name="T50" fmla="*/ 15 w 156"/>
                <a:gd name="T51" fmla="*/ 31 h 156"/>
                <a:gd name="T52" fmla="*/ 27 w 156"/>
                <a:gd name="T53" fmla="*/ 48 h 156"/>
                <a:gd name="T54" fmla="*/ 21 w 156"/>
                <a:gd name="T55" fmla="*/ 63 h 156"/>
                <a:gd name="T56" fmla="*/ 0 w 156"/>
                <a:gd name="T57" fmla="*/ 67 h 156"/>
                <a:gd name="T58" fmla="*/ 0 w 156"/>
                <a:gd name="T59" fmla="*/ 89 h 156"/>
                <a:gd name="T60" fmla="*/ 21 w 156"/>
                <a:gd name="T61" fmla="*/ 93 h 156"/>
                <a:gd name="T62" fmla="*/ 27 w 156"/>
                <a:gd name="T63" fmla="*/ 108 h 156"/>
                <a:gd name="T64" fmla="*/ 15 w 156"/>
                <a:gd name="T65" fmla="*/ 125 h 156"/>
                <a:gd name="T66" fmla="*/ 31 w 156"/>
                <a:gd name="T67" fmla="*/ 141 h 156"/>
                <a:gd name="T68" fmla="*/ 48 w 156"/>
                <a:gd name="T69" fmla="*/ 129 h 156"/>
                <a:gd name="T70" fmla="*/ 63 w 156"/>
                <a:gd name="T71" fmla="*/ 135 h 156"/>
                <a:gd name="T72" fmla="*/ 67 w 156"/>
                <a:gd name="T73" fmla="*/ 156 h 156"/>
                <a:gd name="T74" fmla="*/ 89 w 156"/>
                <a:gd name="T75" fmla="*/ 156 h 156"/>
                <a:gd name="T76" fmla="*/ 119 w 156"/>
                <a:gd name="T77" fmla="*/ 72 h 156"/>
                <a:gd name="T78" fmla="*/ 84 w 156"/>
                <a:gd name="T79" fmla="*/ 119 h 156"/>
                <a:gd name="T80" fmla="*/ 37 w 156"/>
                <a:gd name="T81" fmla="*/ 84 h 156"/>
                <a:gd name="T82" fmla="*/ 72 w 156"/>
                <a:gd name="T83" fmla="*/ 37 h 156"/>
                <a:gd name="T84" fmla="*/ 92 w 156"/>
                <a:gd name="T85" fmla="*/ 39 h 156"/>
                <a:gd name="T86" fmla="*/ 92 w 156"/>
                <a:gd name="T87" fmla="*/ 39 h 156"/>
                <a:gd name="T88" fmla="*/ 107 w 156"/>
                <a:gd name="T89" fmla="*/ 49 h 156"/>
                <a:gd name="T90" fmla="*/ 114 w 156"/>
                <a:gd name="T91" fmla="*/ 57 h 156"/>
                <a:gd name="T92" fmla="*/ 119 w 156"/>
                <a:gd name="T93" fmla="*/ 7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6" h="156">
                  <a:moveTo>
                    <a:pt x="89" y="156"/>
                  </a:moveTo>
                  <a:cubicBezTo>
                    <a:pt x="93" y="135"/>
                    <a:pt x="93" y="135"/>
                    <a:pt x="93" y="135"/>
                  </a:cubicBezTo>
                  <a:cubicBezTo>
                    <a:pt x="108" y="129"/>
                    <a:pt x="108" y="129"/>
                    <a:pt x="108" y="129"/>
                  </a:cubicBezTo>
                  <a:cubicBezTo>
                    <a:pt x="125" y="141"/>
                    <a:pt x="125" y="141"/>
                    <a:pt x="125" y="141"/>
                  </a:cubicBezTo>
                  <a:cubicBezTo>
                    <a:pt x="141" y="125"/>
                    <a:pt x="141" y="125"/>
                    <a:pt x="141" y="125"/>
                  </a:cubicBezTo>
                  <a:cubicBezTo>
                    <a:pt x="129" y="108"/>
                    <a:pt x="129" y="108"/>
                    <a:pt x="129" y="108"/>
                  </a:cubicBezTo>
                  <a:cubicBezTo>
                    <a:pt x="135" y="93"/>
                    <a:pt x="135" y="93"/>
                    <a:pt x="135" y="93"/>
                  </a:cubicBezTo>
                  <a:cubicBezTo>
                    <a:pt x="156" y="89"/>
                    <a:pt x="156" y="89"/>
                    <a:pt x="156" y="89"/>
                  </a:cubicBezTo>
                  <a:cubicBezTo>
                    <a:pt x="156" y="67"/>
                    <a:pt x="156" y="67"/>
                    <a:pt x="156" y="67"/>
                  </a:cubicBezTo>
                  <a:cubicBezTo>
                    <a:pt x="135" y="63"/>
                    <a:pt x="135" y="63"/>
                    <a:pt x="135" y="63"/>
                  </a:cubicBezTo>
                  <a:cubicBezTo>
                    <a:pt x="135" y="62"/>
                    <a:pt x="135" y="62"/>
                    <a:pt x="135" y="62"/>
                  </a:cubicBezTo>
                  <a:cubicBezTo>
                    <a:pt x="135" y="62"/>
                    <a:pt x="135" y="62"/>
                    <a:pt x="135" y="62"/>
                  </a:cubicBezTo>
                  <a:cubicBezTo>
                    <a:pt x="132" y="56"/>
                    <a:pt x="132" y="56"/>
                    <a:pt x="132" y="56"/>
                  </a:cubicBezTo>
                  <a:cubicBezTo>
                    <a:pt x="131" y="53"/>
                    <a:pt x="131" y="53"/>
                    <a:pt x="131" y="53"/>
                  </a:cubicBezTo>
                  <a:cubicBezTo>
                    <a:pt x="131" y="53"/>
                    <a:pt x="131" y="53"/>
                    <a:pt x="131" y="53"/>
                  </a:cubicBezTo>
                  <a:cubicBezTo>
                    <a:pt x="129" y="48"/>
                    <a:pt x="129" y="48"/>
                    <a:pt x="129" y="48"/>
                  </a:cubicBezTo>
                  <a:cubicBezTo>
                    <a:pt x="141" y="31"/>
                    <a:pt x="141" y="31"/>
                    <a:pt x="141" y="31"/>
                  </a:cubicBezTo>
                  <a:cubicBezTo>
                    <a:pt x="125" y="15"/>
                    <a:pt x="125" y="15"/>
                    <a:pt x="125" y="15"/>
                  </a:cubicBezTo>
                  <a:cubicBezTo>
                    <a:pt x="108" y="27"/>
                    <a:pt x="108" y="27"/>
                    <a:pt x="108" y="27"/>
                  </a:cubicBezTo>
                  <a:cubicBezTo>
                    <a:pt x="93" y="21"/>
                    <a:pt x="93" y="21"/>
                    <a:pt x="93" y="21"/>
                  </a:cubicBezTo>
                  <a:cubicBezTo>
                    <a:pt x="89" y="0"/>
                    <a:pt x="89" y="0"/>
                    <a:pt x="89" y="0"/>
                  </a:cubicBezTo>
                  <a:cubicBezTo>
                    <a:pt x="67" y="0"/>
                    <a:pt x="67" y="0"/>
                    <a:pt x="67" y="0"/>
                  </a:cubicBezTo>
                  <a:cubicBezTo>
                    <a:pt x="63" y="21"/>
                    <a:pt x="63" y="21"/>
                    <a:pt x="63" y="21"/>
                  </a:cubicBezTo>
                  <a:cubicBezTo>
                    <a:pt x="48" y="27"/>
                    <a:pt x="48" y="27"/>
                    <a:pt x="48" y="27"/>
                  </a:cubicBezTo>
                  <a:cubicBezTo>
                    <a:pt x="31" y="15"/>
                    <a:pt x="31" y="15"/>
                    <a:pt x="31" y="15"/>
                  </a:cubicBezTo>
                  <a:cubicBezTo>
                    <a:pt x="15" y="31"/>
                    <a:pt x="15" y="31"/>
                    <a:pt x="15" y="31"/>
                  </a:cubicBezTo>
                  <a:cubicBezTo>
                    <a:pt x="27" y="48"/>
                    <a:pt x="27" y="48"/>
                    <a:pt x="27" y="48"/>
                  </a:cubicBezTo>
                  <a:cubicBezTo>
                    <a:pt x="21" y="63"/>
                    <a:pt x="21" y="63"/>
                    <a:pt x="21" y="63"/>
                  </a:cubicBezTo>
                  <a:cubicBezTo>
                    <a:pt x="0" y="67"/>
                    <a:pt x="0" y="67"/>
                    <a:pt x="0" y="67"/>
                  </a:cubicBezTo>
                  <a:cubicBezTo>
                    <a:pt x="0" y="89"/>
                    <a:pt x="0" y="89"/>
                    <a:pt x="0" y="89"/>
                  </a:cubicBezTo>
                  <a:cubicBezTo>
                    <a:pt x="21" y="93"/>
                    <a:pt x="21" y="93"/>
                    <a:pt x="21" y="93"/>
                  </a:cubicBezTo>
                  <a:cubicBezTo>
                    <a:pt x="27" y="108"/>
                    <a:pt x="27" y="108"/>
                    <a:pt x="27" y="108"/>
                  </a:cubicBezTo>
                  <a:cubicBezTo>
                    <a:pt x="15" y="125"/>
                    <a:pt x="15" y="125"/>
                    <a:pt x="15" y="125"/>
                  </a:cubicBezTo>
                  <a:cubicBezTo>
                    <a:pt x="31" y="141"/>
                    <a:pt x="31" y="141"/>
                    <a:pt x="31" y="141"/>
                  </a:cubicBezTo>
                  <a:cubicBezTo>
                    <a:pt x="48" y="129"/>
                    <a:pt x="48" y="129"/>
                    <a:pt x="48" y="129"/>
                  </a:cubicBezTo>
                  <a:cubicBezTo>
                    <a:pt x="63" y="135"/>
                    <a:pt x="63" y="135"/>
                    <a:pt x="63" y="135"/>
                  </a:cubicBezTo>
                  <a:cubicBezTo>
                    <a:pt x="67" y="156"/>
                    <a:pt x="67" y="156"/>
                    <a:pt x="67" y="156"/>
                  </a:cubicBezTo>
                  <a:cubicBezTo>
                    <a:pt x="89" y="156"/>
                    <a:pt x="89" y="156"/>
                    <a:pt x="89" y="156"/>
                  </a:cubicBezTo>
                  <a:close/>
                  <a:moveTo>
                    <a:pt x="119" y="72"/>
                  </a:moveTo>
                  <a:cubicBezTo>
                    <a:pt x="122" y="95"/>
                    <a:pt x="106" y="116"/>
                    <a:pt x="84" y="119"/>
                  </a:cubicBezTo>
                  <a:cubicBezTo>
                    <a:pt x="61" y="122"/>
                    <a:pt x="40" y="106"/>
                    <a:pt x="37" y="84"/>
                  </a:cubicBezTo>
                  <a:cubicBezTo>
                    <a:pt x="34" y="61"/>
                    <a:pt x="50" y="40"/>
                    <a:pt x="72" y="37"/>
                  </a:cubicBezTo>
                  <a:cubicBezTo>
                    <a:pt x="79" y="36"/>
                    <a:pt x="86" y="37"/>
                    <a:pt x="92" y="39"/>
                  </a:cubicBezTo>
                  <a:cubicBezTo>
                    <a:pt x="92" y="39"/>
                    <a:pt x="92" y="39"/>
                    <a:pt x="92" y="39"/>
                  </a:cubicBezTo>
                  <a:cubicBezTo>
                    <a:pt x="98" y="41"/>
                    <a:pt x="103" y="44"/>
                    <a:pt x="107" y="49"/>
                  </a:cubicBezTo>
                  <a:cubicBezTo>
                    <a:pt x="110" y="51"/>
                    <a:pt x="112" y="54"/>
                    <a:pt x="114" y="57"/>
                  </a:cubicBezTo>
                  <a:cubicBezTo>
                    <a:pt x="117" y="62"/>
                    <a:pt x="119" y="67"/>
                    <a:pt x="119" y="72"/>
                  </a:cubicBezTo>
                  <a:close/>
                </a:path>
              </a:pathLst>
            </a:custGeom>
            <a:solidFill>
              <a:srgbClr val="6AE7FF">
                <a:alpha val="50000"/>
              </a:srgbClr>
            </a:solidFill>
            <a:ln>
              <a:noFill/>
            </a:ln>
          </p:spPr>
          <p:txBody>
            <a:bodyPr vert="horz" wrap="square" lIns="121920" tIns="60960" rIns="121920" bIns="60960" numCol="1" anchor="t" anchorCtr="0" compatLnSpc="1"/>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39" name="任意多边形 138"/>
            <p:cNvSpPr/>
            <p:nvPr/>
          </p:nvSpPr>
          <p:spPr>
            <a:xfrm>
              <a:off x="7600" y="4146"/>
              <a:ext cx="4266" cy="391"/>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40" name="任意多边形 139"/>
            <p:cNvSpPr/>
            <p:nvPr/>
          </p:nvSpPr>
          <p:spPr>
            <a:xfrm>
              <a:off x="7957" y="8937"/>
              <a:ext cx="3909" cy="391"/>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8" name="任意多边形 140"/>
            <p:cNvSpPr/>
            <p:nvPr/>
          </p:nvSpPr>
          <p:spPr>
            <a:xfrm flipH="1">
              <a:off x="1513" y="8695"/>
              <a:ext cx="4404" cy="441"/>
            </a:xfrm>
            <a:custGeom>
              <a:avLst/>
              <a:gdLst>
                <a:gd name="connsiteX0" fmla="*/ 0 w 3575098"/>
                <a:gd name="connsiteY0" fmla="*/ 0 h 226882"/>
                <a:gd name="connsiteX1" fmla="*/ 226882 w 3575098"/>
                <a:gd name="connsiteY1" fmla="*/ 226882 h 226882"/>
                <a:gd name="connsiteX2" fmla="*/ 3575098 w 3575098"/>
                <a:gd name="connsiteY2" fmla="*/ 226882 h 226882"/>
              </a:gdLst>
              <a:ahLst/>
              <a:cxnLst>
                <a:cxn ang="0">
                  <a:pos x="connsiteX0" y="connsiteY0"/>
                </a:cxn>
                <a:cxn ang="0">
                  <a:pos x="connsiteX1" y="connsiteY1"/>
                </a:cxn>
                <a:cxn ang="0">
                  <a:pos x="connsiteX2" y="connsiteY2"/>
                </a:cxn>
              </a:cxnLst>
              <a:rect l="l" t="t" r="r" b="b"/>
              <a:pathLst>
                <a:path w="3575098" h="226882">
                  <a:moveTo>
                    <a:pt x="0" y="0"/>
                  </a:moveTo>
                  <a:lnTo>
                    <a:pt x="226882" y="226882"/>
                  </a:lnTo>
                  <a:lnTo>
                    <a:pt x="3575098" y="226882"/>
                  </a:lnTo>
                </a:path>
              </a:pathLst>
            </a:custGeom>
            <a:ln>
              <a:solidFill>
                <a:srgbClr val="6AE7FF"/>
              </a:solidFill>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p>
              <a:pPr algn="ctr"/>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9" name="TextBox 54"/>
            <p:cNvSpPr txBox="1"/>
            <p:nvPr/>
          </p:nvSpPr>
          <p:spPr>
            <a:xfrm>
              <a:off x="1513" y="8345"/>
              <a:ext cx="3760" cy="592"/>
            </a:xfrm>
            <a:prstGeom prst="rect">
              <a:avLst/>
            </a:prstGeom>
            <a:noFill/>
          </p:spPr>
          <p:txBody>
            <a:bodyPr wrap="square" lIns="68580" tIns="34290" rIns="68580" bIns="34290" rtlCol="0">
              <a:spAutoFit/>
            </a:bodyPr>
            <a:p>
              <a:pPr algn="l">
                <a:spcBef>
                  <a:spcPts val="0"/>
                </a:spcBef>
                <a:spcAft>
                  <a:spcPts val="0"/>
                </a:spcAft>
                <a:defRPr/>
              </a:pPr>
              <a:r>
                <a:rPr lang="x-none" altLang="zh-CN" sz="2000" b="1">
                  <a:solidFill>
                    <a:srgbClr val="10FBFE"/>
                  </a:solidFill>
                  <a:latin typeface="微软雅黑" panose="020B0503020204020204" charset="-122"/>
                  <a:ea typeface="微软雅黑" panose="020B0503020204020204" charset="-122"/>
                  <a:sym typeface="+mn-ea"/>
                </a:rPr>
                <a:t>recognize模块</a:t>
              </a:r>
              <a:endParaRPr lang="x-none" altLang="zh-CN" sz="2000" b="1">
                <a:solidFill>
                  <a:srgbClr val="10FBFE"/>
                </a:solidFill>
                <a:latin typeface="微软雅黑" panose="020B0503020204020204" charset="-122"/>
                <a:ea typeface="微软雅黑" panose="020B0503020204020204" charset="-122"/>
                <a:sym typeface="+mn-ea"/>
              </a:endParaRPr>
            </a:p>
          </p:txBody>
        </p:sp>
        <p:sp>
          <p:nvSpPr>
            <p:cNvPr id="11" name="Freeform 17"/>
            <p:cNvSpPr>
              <a:spLocks noEditPoints="1"/>
            </p:cNvSpPr>
            <p:nvPr/>
          </p:nvSpPr>
          <p:spPr bwMode="auto">
            <a:xfrm rot="20040000">
              <a:off x="4841" y="6923"/>
              <a:ext cx="1689" cy="1880"/>
            </a:xfrm>
            <a:custGeom>
              <a:avLst/>
              <a:gdLst>
                <a:gd name="T0" fmla="*/ 54 w 94"/>
                <a:gd name="T1" fmla="*/ 95 h 95"/>
                <a:gd name="T2" fmla="*/ 56 w 94"/>
                <a:gd name="T3" fmla="*/ 82 h 95"/>
                <a:gd name="T4" fmla="*/ 65 w 94"/>
                <a:gd name="T5" fmla="*/ 78 h 95"/>
                <a:gd name="T6" fmla="*/ 75 w 94"/>
                <a:gd name="T7" fmla="*/ 86 h 95"/>
                <a:gd name="T8" fmla="*/ 85 w 94"/>
                <a:gd name="T9" fmla="*/ 76 h 95"/>
                <a:gd name="T10" fmla="*/ 78 w 94"/>
                <a:gd name="T11" fmla="*/ 66 h 95"/>
                <a:gd name="T12" fmla="*/ 82 w 94"/>
                <a:gd name="T13" fmla="*/ 56 h 95"/>
                <a:gd name="T14" fmla="*/ 94 w 94"/>
                <a:gd name="T15" fmla="*/ 54 h 95"/>
                <a:gd name="T16" fmla="*/ 94 w 94"/>
                <a:gd name="T17" fmla="*/ 41 h 95"/>
                <a:gd name="T18" fmla="*/ 82 w 94"/>
                <a:gd name="T19" fmla="*/ 38 h 95"/>
                <a:gd name="T20" fmla="*/ 81 w 94"/>
                <a:gd name="T21" fmla="*/ 37 h 95"/>
                <a:gd name="T22" fmla="*/ 81 w 94"/>
                <a:gd name="T23" fmla="*/ 37 h 95"/>
                <a:gd name="T24" fmla="*/ 80 w 94"/>
                <a:gd name="T25" fmla="*/ 34 h 95"/>
                <a:gd name="T26" fmla="*/ 79 w 94"/>
                <a:gd name="T27" fmla="*/ 32 h 95"/>
                <a:gd name="T28" fmla="*/ 79 w 94"/>
                <a:gd name="T29" fmla="*/ 32 h 95"/>
                <a:gd name="T30" fmla="*/ 78 w 94"/>
                <a:gd name="T31" fmla="*/ 29 h 95"/>
                <a:gd name="T32" fmla="*/ 85 w 94"/>
                <a:gd name="T33" fmla="*/ 19 h 95"/>
                <a:gd name="T34" fmla="*/ 75 w 94"/>
                <a:gd name="T35" fmla="*/ 9 h 95"/>
                <a:gd name="T36" fmla="*/ 65 w 94"/>
                <a:gd name="T37" fmla="*/ 16 h 95"/>
                <a:gd name="T38" fmla="*/ 56 w 94"/>
                <a:gd name="T39" fmla="*/ 13 h 95"/>
                <a:gd name="T40" fmla="*/ 54 w 94"/>
                <a:gd name="T41" fmla="*/ 0 h 95"/>
                <a:gd name="T42" fmla="*/ 40 w 94"/>
                <a:gd name="T43" fmla="*/ 0 h 95"/>
                <a:gd name="T44" fmla="*/ 38 w 94"/>
                <a:gd name="T45" fmla="*/ 13 h 95"/>
                <a:gd name="T46" fmla="*/ 29 w 94"/>
                <a:gd name="T47" fmla="*/ 16 h 95"/>
                <a:gd name="T48" fmla="*/ 18 w 94"/>
                <a:gd name="T49" fmla="*/ 9 h 95"/>
                <a:gd name="T50" fmla="*/ 9 w 94"/>
                <a:gd name="T51" fmla="*/ 19 h 95"/>
                <a:gd name="T52" fmla="*/ 16 w 94"/>
                <a:gd name="T53" fmla="*/ 29 h 95"/>
                <a:gd name="T54" fmla="*/ 12 w 94"/>
                <a:gd name="T55" fmla="*/ 38 h 95"/>
                <a:gd name="T56" fmla="*/ 0 w 94"/>
                <a:gd name="T57" fmla="*/ 41 h 95"/>
                <a:gd name="T58" fmla="*/ 0 w 94"/>
                <a:gd name="T59" fmla="*/ 54 h 95"/>
                <a:gd name="T60" fmla="*/ 12 w 94"/>
                <a:gd name="T61" fmla="*/ 56 h 95"/>
                <a:gd name="T62" fmla="*/ 16 w 94"/>
                <a:gd name="T63" fmla="*/ 66 h 95"/>
                <a:gd name="T64" fmla="*/ 9 w 94"/>
                <a:gd name="T65" fmla="*/ 76 h 95"/>
                <a:gd name="T66" fmla="*/ 18 w 94"/>
                <a:gd name="T67" fmla="*/ 86 h 95"/>
                <a:gd name="T68" fmla="*/ 29 w 94"/>
                <a:gd name="T69" fmla="*/ 78 h 95"/>
                <a:gd name="T70" fmla="*/ 38 w 94"/>
                <a:gd name="T71" fmla="*/ 82 h 95"/>
                <a:gd name="T72" fmla="*/ 40 w 94"/>
                <a:gd name="T73" fmla="*/ 95 h 95"/>
                <a:gd name="T74" fmla="*/ 54 w 94"/>
                <a:gd name="T75" fmla="*/ 95 h 95"/>
                <a:gd name="T76" fmla="*/ 72 w 94"/>
                <a:gd name="T77" fmla="*/ 44 h 95"/>
                <a:gd name="T78" fmla="*/ 50 w 94"/>
                <a:gd name="T79" fmla="*/ 72 h 95"/>
                <a:gd name="T80" fmla="*/ 22 w 94"/>
                <a:gd name="T81" fmla="*/ 51 h 95"/>
                <a:gd name="T82" fmla="*/ 44 w 94"/>
                <a:gd name="T83" fmla="*/ 22 h 95"/>
                <a:gd name="T84" fmla="*/ 55 w 94"/>
                <a:gd name="T85" fmla="*/ 24 h 95"/>
                <a:gd name="T86" fmla="*/ 55 w 94"/>
                <a:gd name="T87" fmla="*/ 24 h 95"/>
                <a:gd name="T88" fmla="*/ 65 w 94"/>
                <a:gd name="T89" fmla="*/ 30 h 95"/>
                <a:gd name="T90" fmla="*/ 69 w 94"/>
                <a:gd name="T91" fmla="*/ 35 h 95"/>
                <a:gd name="T92" fmla="*/ 72 w 94"/>
                <a:gd name="T93" fmla="*/ 4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solidFill>
              <a:srgbClr val="6AE7FF">
                <a:alpha val="20000"/>
              </a:srgbClr>
            </a:solidFill>
            <a:ln>
              <a:noFill/>
            </a:ln>
          </p:spPr>
          <p:txBody>
            <a:bodyPr vert="horz" wrap="square" lIns="121920" tIns="60960" rIns="121920" bIns="60960" numCol="1" anchor="t" anchorCtr="0" compatLnSpc="1"/>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2" name="Freeform 17"/>
            <p:cNvSpPr>
              <a:spLocks noEditPoints="1"/>
            </p:cNvSpPr>
            <p:nvPr/>
          </p:nvSpPr>
          <p:spPr bwMode="auto">
            <a:xfrm>
              <a:off x="7792" y="4963"/>
              <a:ext cx="1689" cy="1880"/>
            </a:xfrm>
            <a:custGeom>
              <a:avLst/>
              <a:gdLst>
                <a:gd name="T0" fmla="*/ 54 w 94"/>
                <a:gd name="T1" fmla="*/ 95 h 95"/>
                <a:gd name="T2" fmla="*/ 56 w 94"/>
                <a:gd name="T3" fmla="*/ 82 h 95"/>
                <a:gd name="T4" fmla="*/ 65 w 94"/>
                <a:gd name="T5" fmla="*/ 78 h 95"/>
                <a:gd name="T6" fmla="*/ 75 w 94"/>
                <a:gd name="T7" fmla="*/ 86 h 95"/>
                <a:gd name="T8" fmla="*/ 85 w 94"/>
                <a:gd name="T9" fmla="*/ 76 h 95"/>
                <a:gd name="T10" fmla="*/ 78 w 94"/>
                <a:gd name="T11" fmla="*/ 66 h 95"/>
                <a:gd name="T12" fmla="*/ 82 w 94"/>
                <a:gd name="T13" fmla="*/ 56 h 95"/>
                <a:gd name="T14" fmla="*/ 94 w 94"/>
                <a:gd name="T15" fmla="*/ 54 h 95"/>
                <a:gd name="T16" fmla="*/ 94 w 94"/>
                <a:gd name="T17" fmla="*/ 41 h 95"/>
                <a:gd name="T18" fmla="*/ 82 w 94"/>
                <a:gd name="T19" fmla="*/ 38 h 95"/>
                <a:gd name="T20" fmla="*/ 81 w 94"/>
                <a:gd name="T21" fmla="*/ 37 h 95"/>
                <a:gd name="T22" fmla="*/ 81 w 94"/>
                <a:gd name="T23" fmla="*/ 37 h 95"/>
                <a:gd name="T24" fmla="*/ 80 w 94"/>
                <a:gd name="T25" fmla="*/ 34 h 95"/>
                <a:gd name="T26" fmla="*/ 79 w 94"/>
                <a:gd name="T27" fmla="*/ 32 h 95"/>
                <a:gd name="T28" fmla="*/ 79 w 94"/>
                <a:gd name="T29" fmla="*/ 32 h 95"/>
                <a:gd name="T30" fmla="*/ 78 w 94"/>
                <a:gd name="T31" fmla="*/ 29 h 95"/>
                <a:gd name="T32" fmla="*/ 85 w 94"/>
                <a:gd name="T33" fmla="*/ 19 h 95"/>
                <a:gd name="T34" fmla="*/ 75 w 94"/>
                <a:gd name="T35" fmla="*/ 9 h 95"/>
                <a:gd name="T36" fmla="*/ 65 w 94"/>
                <a:gd name="T37" fmla="*/ 16 h 95"/>
                <a:gd name="T38" fmla="*/ 56 w 94"/>
                <a:gd name="T39" fmla="*/ 13 h 95"/>
                <a:gd name="T40" fmla="*/ 54 w 94"/>
                <a:gd name="T41" fmla="*/ 0 h 95"/>
                <a:gd name="T42" fmla="*/ 40 w 94"/>
                <a:gd name="T43" fmla="*/ 0 h 95"/>
                <a:gd name="T44" fmla="*/ 38 w 94"/>
                <a:gd name="T45" fmla="*/ 13 h 95"/>
                <a:gd name="T46" fmla="*/ 29 w 94"/>
                <a:gd name="T47" fmla="*/ 16 h 95"/>
                <a:gd name="T48" fmla="*/ 18 w 94"/>
                <a:gd name="T49" fmla="*/ 9 h 95"/>
                <a:gd name="T50" fmla="*/ 9 w 94"/>
                <a:gd name="T51" fmla="*/ 19 h 95"/>
                <a:gd name="T52" fmla="*/ 16 w 94"/>
                <a:gd name="T53" fmla="*/ 29 h 95"/>
                <a:gd name="T54" fmla="*/ 12 w 94"/>
                <a:gd name="T55" fmla="*/ 38 h 95"/>
                <a:gd name="T56" fmla="*/ 0 w 94"/>
                <a:gd name="T57" fmla="*/ 41 h 95"/>
                <a:gd name="T58" fmla="*/ 0 w 94"/>
                <a:gd name="T59" fmla="*/ 54 h 95"/>
                <a:gd name="T60" fmla="*/ 12 w 94"/>
                <a:gd name="T61" fmla="*/ 56 h 95"/>
                <a:gd name="T62" fmla="*/ 16 w 94"/>
                <a:gd name="T63" fmla="*/ 66 h 95"/>
                <a:gd name="T64" fmla="*/ 9 w 94"/>
                <a:gd name="T65" fmla="*/ 76 h 95"/>
                <a:gd name="T66" fmla="*/ 18 w 94"/>
                <a:gd name="T67" fmla="*/ 86 h 95"/>
                <a:gd name="T68" fmla="*/ 29 w 94"/>
                <a:gd name="T69" fmla="*/ 78 h 95"/>
                <a:gd name="T70" fmla="*/ 38 w 94"/>
                <a:gd name="T71" fmla="*/ 82 h 95"/>
                <a:gd name="T72" fmla="*/ 40 w 94"/>
                <a:gd name="T73" fmla="*/ 95 h 95"/>
                <a:gd name="T74" fmla="*/ 54 w 94"/>
                <a:gd name="T75" fmla="*/ 95 h 95"/>
                <a:gd name="T76" fmla="*/ 72 w 94"/>
                <a:gd name="T77" fmla="*/ 44 h 95"/>
                <a:gd name="T78" fmla="*/ 50 w 94"/>
                <a:gd name="T79" fmla="*/ 72 h 95"/>
                <a:gd name="T80" fmla="*/ 22 w 94"/>
                <a:gd name="T81" fmla="*/ 51 h 95"/>
                <a:gd name="T82" fmla="*/ 44 w 94"/>
                <a:gd name="T83" fmla="*/ 22 h 95"/>
                <a:gd name="T84" fmla="*/ 55 w 94"/>
                <a:gd name="T85" fmla="*/ 24 h 95"/>
                <a:gd name="T86" fmla="*/ 55 w 94"/>
                <a:gd name="T87" fmla="*/ 24 h 95"/>
                <a:gd name="T88" fmla="*/ 65 w 94"/>
                <a:gd name="T89" fmla="*/ 30 h 95"/>
                <a:gd name="T90" fmla="*/ 69 w 94"/>
                <a:gd name="T91" fmla="*/ 35 h 95"/>
                <a:gd name="T92" fmla="*/ 72 w 94"/>
                <a:gd name="T93" fmla="*/ 4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solidFill>
              <a:srgbClr val="6AE7FF">
                <a:alpha val="20000"/>
              </a:srgbClr>
            </a:solidFill>
            <a:ln>
              <a:noFill/>
            </a:ln>
          </p:spPr>
          <p:txBody>
            <a:bodyPr vert="horz" wrap="square" lIns="121920" tIns="60960" rIns="121920" bIns="60960" numCol="1" anchor="t" anchorCtr="0" compatLnSpc="1"/>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3" name="Freeform 17"/>
            <p:cNvSpPr>
              <a:spLocks noEditPoints="1"/>
            </p:cNvSpPr>
            <p:nvPr/>
          </p:nvSpPr>
          <p:spPr bwMode="auto">
            <a:xfrm>
              <a:off x="7028" y="7057"/>
              <a:ext cx="1689" cy="1880"/>
            </a:xfrm>
            <a:custGeom>
              <a:avLst/>
              <a:gdLst>
                <a:gd name="T0" fmla="*/ 54 w 94"/>
                <a:gd name="T1" fmla="*/ 95 h 95"/>
                <a:gd name="T2" fmla="*/ 56 w 94"/>
                <a:gd name="T3" fmla="*/ 82 h 95"/>
                <a:gd name="T4" fmla="*/ 65 w 94"/>
                <a:gd name="T5" fmla="*/ 78 h 95"/>
                <a:gd name="T6" fmla="*/ 75 w 94"/>
                <a:gd name="T7" fmla="*/ 86 h 95"/>
                <a:gd name="T8" fmla="*/ 85 w 94"/>
                <a:gd name="T9" fmla="*/ 76 h 95"/>
                <a:gd name="T10" fmla="*/ 78 w 94"/>
                <a:gd name="T11" fmla="*/ 66 h 95"/>
                <a:gd name="T12" fmla="*/ 82 w 94"/>
                <a:gd name="T13" fmla="*/ 56 h 95"/>
                <a:gd name="T14" fmla="*/ 94 w 94"/>
                <a:gd name="T15" fmla="*/ 54 h 95"/>
                <a:gd name="T16" fmla="*/ 94 w 94"/>
                <a:gd name="T17" fmla="*/ 41 h 95"/>
                <a:gd name="T18" fmla="*/ 82 w 94"/>
                <a:gd name="T19" fmla="*/ 38 h 95"/>
                <a:gd name="T20" fmla="*/ 81 w 94"/>
                <a:gd name="T21" fmla="*/ 37 h 95"/>
                <a:gd name="T22" fmla="*/ 81 w 94"/>
                <a:gd name="T23" fmla="*/ 37 h 95"/>
                <a:gd name="T24" fmla="*/ 80 w 94"/>
                <a:gd name="T25" fmla="*/ 34 h 95"/>
                <a:gd name="T26" fmla="*/ 79 w 94"/>
                <a:gd name="T27" fmla="*/ 32 h 95"/>
                <a:gd name="T28" fmla="*/ 79 w 94"/>
                <a:gd name="T29" fmla="*/ 32 h 95"/>
                <a:gd name="T30" fmla="*/ 78 w 94"/>
                <a:gd name="T31" fmla="*/ 29 h 95"/>
                <a:gd name="T32" fmla="*/ 85 w 94"/>
                <a:gd name="T33" fmla="*/ 19 h 95"/>
                <a:gd name="T34" fmla="*/ 75 w 94"/>
                <a:gd name="T35" fmla="*/ 9 h 95"/>
                <a:gd name="T36" fmla="*/ 65 w 94"/>
                <a:gd name="T37" fmla="*/ 16 h 95"/>
                <a:gd name="T38" fmla="*/ 56 w 94"/>
                <a:gd name="T39" fmla="*/ 13 h 95"/>
                <a:gd name="T40" fmla="*/ 54 w 94"/>
                <a:gd name="T41" fmla="*/ 0 h 95"/>
                <a:gd name="T42" fmla="*/ 40 w 94"/>
                <a:gd name="T43" fmla="*/ 0 h 95"/>
                <a:gd name="T44" fmla="*/ 38 w 94"/>
                <a:gd name="T45" fmla="*/ 13 h 95"/>
                <a:gd name="T46" fmla="*/ 29 w 94"/>
                <a:gd name="T47" fmla="*/ 16 h 95"/>
                <a:gd name="T48" fmla="*/ 18 w 94"/>
                <a:gd name="T49" fmla="*/ 9 h 95"/>
                <a:gd name="T50" fmla="*/ 9 w 94"/>
                <a:gd name="T51" fmla="*/ 19 h 95"/>
                <a:gd name="T52" fmla="*/ 16 w 94"/>
                <a:gd name="T53" fmla="*/ 29 h 95"/>
                <a:gd name="T54" fmla="*/ 12 w 94"/>
                <a:gd name="T55" fmla="*/ 38 h 95"/>
                <a:gd name="T56" fmla="*/ 0 w 94"/>
                <a:gd name="T57" fmla="*/ 41 h 95"/>
                <a:gd name="T58" fmla="*/ 0 w 94"/>
                <a:gd name="T59" fmla="*/ 54 h 95"/>
                <a:gd name="T60" fmla="*/ 12 w 94"/>
                <a:gd name="T61" fmla="*/ 56 h 95"/>
                <a:gd name="T62" fmla="*/ 16 w 94"/>
                <a:gd name="T63" fmla="*/ 66 h 95"/>
                <a:gd name="T64" fmla="*/ 9 w 94"/>
                <a:gd name="T65" fmla="*/ 76 h 95"/>
                <a:gd name="T66" fmla="*/ 18 w 94"/>
                <a:gd name="T67" fmla="*/ 86 h 95"/>
                <a:gd name="T68" fmla="*/ 29 w 94"/>
                <a:gd name="T69" fmla="*/ 78 h 95"/>
                <a:gd name="T70" fmla="*/ 38 w 94"/>
                <a:gd name="T71" fmla="*/ 82 h 95"/>
                <a:gd name="T72" fmla="*/ 40 w 94"/>
                <a:gd name="T73" fmla="*/ 95 h 95"/>
                <a:gd name="T74" fmla="*/ 54 w 94"/>
                <a:gd name="T75" fmla="*/ 95 h 95"/>
                <a:gd name="T76" fmla="*/ 72 w 94"/>
                <a:gd name="T77" fmla="*/ 44 h 95"/>
                <a:gd name="T78" fmla="*/ 50 w 94"/>
                <a:gd name="T79" fmla="*/ 72 h 95"/>
                <a:gd name="T80" fmla="*/ 22 w 94"/>
                <a:gd name="T81" fmla="*/ 51 h 95"/>
                <a:gd name="T82" fmla="*/ 44 w 94"/>
                <a:gd name="T83" fmla="*/ 22 h 95"/>
                <a:gd name="T84" fmla="*/ 55 w 94"/>
                <a:gd name="T85" fmla="*/ 24 h 95"/>
                <a:gd name="T86" fmla="*/ 55 w 94"/>
                <a:gd name="T87" fmla="*/ 24 h 95"/>
                <a:gd name="T88" fmla="*/ 65 w 94"/>
                <a:gd name="T89" fmla="*/ 30 h 95"/>
                <a:gd name="T90" fmla="*/ 69 w 94"/>
                <a:gd name="T91" fmla="*/ 35 h 95"/>
                <a:gd name="T92" fmla="*/ 72 w 94"/>
                <a:gd name="T93" fmla="*/ 4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solidFill>
              <a:srgbClr val="6AE7FF">
                <a:alpha val="20000"/>
              </a:srgbClr>
            </a:solidFill>
            <a:ln>
              <a:noFill/>
            </a:ln>
          </p:spPr>
          <p:txBody>
            <a:bodyPr vert="horz" wrap="square" lIns="121920" tIns="60960" rIns="121920" bIns="60960" numCol="1" anchor="t" anchorCtr="0" compatLnSpc="1"/>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4" name="Freeform 17"/>
            <p:cNvSpPr>
              <a:spLocks noEditPoints="1"/>
            </p:cNvSpPr>
            <p:nvPr/>
          </p:nvSpPr>
          <p:spPr bwMode="auto">
            <a:xfrm rot="600000">
              <a:off x="3950" y="4687"/>
              <a:ext cx="1689" cy="1880"/>
            </a:xfrm>
            <a:custGeom>
              <a:avLst/>
              <a:gdLst>
                <a:gd name="T0" fmla="*/ 54 w 94"/>
                <a:gd name="T1" fmla="*/ 95 h 95"/>
                <a:gd name="T2" fmla="*/ 56 w 94"/>
                <a:gd name="T3" fmla="*/ 82 h 95"/>
                <a:gd name="T4" fmla="*/ 65 w 94"/>
                <a:gd name="T5" fmla="*/ 78 h 95"/>
                <a:gd name="T6" fmla="*/ 75 w 94"/>
                <a:gd name="T7" fmla="*/ 86 h 95"/>
                <a:gd name="T8" fmla="*/ 85 w 94"/>
                <a:gd name="T9" fmla="*/ 76 h 95"/>
                <a:gd name="T10" fmla="*/ 78 w 94"/>
                <a:gd name="T11" fmla="*/ 66 h 95"/>
                <a:gd name="T12" fmla="*/ 82 w 94"/>
                <a:gd name="T13" fmla="*/ 56 h 95"/>
                <a:gd name="T14" fmla="*/ 94 w 94"/>
                <a:gd name="T15" fmla="*/ 54 h 95"/>
                <a:gd name="T16" fmla="*/ 94 w 94"/>
                <a:gd name="T17" fmla="*/ 41 h 95"/>
                <a:gd name="T18" fmla="*/ 82 w 94"/>
                <a:gd name="T19" fmla="*/ 38 h 95"/>
                <a:gd name="T20" fmla="*/ 81 w 94"/>
                <a:gd name="T21" fmla="*/ 37 h 95"/>
                <a:gd name="T22" fmla="*/ 81 w 94"/>
                <a:gd name="T23" fmla="*/ 37 h 95"/>
                <a:gd name="T24" fmla="*/ 80 w 94"/>
                <a:gd name="T25" fmla="*/ 34 h 95"/>
                <a:gd name="T26" fmla="*/ 79 w 94"/>
                <a:gd name="T27" fmla="*/ 32 h 95"/>
                <a:gd name="T28" fmla="*/ 79 w 94"/>
                <a:gd name="T29" fmla="*/ 32 h 95"/>
                <a:gd name="T30" fmla="*/ 78 w 94"/>
                <a:gd name="T31" fmla="*/ 29 h 95"/>
                <a:gd name="T32" fmla="*/ 85 w 94"/>
                <a:gd name="T33" fmla="*/ 19 h 95"/>
                <a:gd name="T34" fmla="*/ 75 w 94"/>
                <a:gd name="T35" fmla="*/ 9 h 95"/>
                <a:gd name="T36" fmla="*/ 65 w 94"/>
                <a:gd name="T37" fmla="*/ 16 h 95"/>
                <a:gd name="T38" fmla="*/ 56 w 94"/>
                <a:gd name="T39" fmla="*/ 13 h 95"/>
                <a:gd name="T40" fmla="*/ 54 w 94"/>
                <a:gd name="T41" fmla="*/ 0 h 95"/>
                <a:gd name="T42" fmla="*/ 40 w 94"/>
                <a:gd name="T43" fmla="*/ 0 h 95"/>
                <a:gd name="T44" fmla="*/ 38 w 94"/>
                <a:gd name="T45" fmla="*/ 13 h 95"/>
                <a:gd name="T46" fmla="*/ 29 w 94"/>
                <a:gd name="T47" fmla="*/ 16 h 95"/>
                <a:gd name="T48" fmla="*/ 18 w 94"/>
                <a:gd name="T49" fmla="*/ 9 h 95"/>
                <a:gd name="T50" fmla="*/ 9 w 94"/>
                <a:gd name="T51" fmla="*/ 19 h 95"/>
                <a:gd name="T52" fmla="*/ 16 w 94"/>
                <a:gd name="T53" fmla="*/ 29 h 95"/>
                <a:gd name="T54" fmla="*/ 12 w 94"/>
                <a:gd name="T55" fmla="*/ 38 h 95"/>
                <a:gd name="T56" fmla="*/ 0 w 94"/>
                <a:gd name="T57" fmla="*/ 41 h 95"/>
                <a:gd name="T58" fmla="*/ 0 w 94"/>
                <a:gd name="T59" fmla="*/ 54 h 95"/>
                <a:gd name="T60" fmla="*/ 12 w 94"/>
                <a:gd name="T61" fmla="*/ 56 h 95"/>
                <a:gd name="T62" fmla="*/ 16 w 94"/>
                <a:gd name="T63" fmla="*/ 66 h 95"/>
                <a:gd name="T64" fmla="*/ 9 w 94"/>
                <a:gd name="T65" fmla="*/ 76 h 95"/>
                <a:gd name="T66" fmla="*/ 18 w 94"/>
                <a:gd name="T67" fmla="*/ 86 h 95"/>
                <a:gd name="T68" fmla="*/ 29 w 94"/>
                <a:gd name="T69" fmla="*/ 78 h 95"/>
                <a:gd name="T70" fmla="*/ 38 w 94"/>
                <a:gd name="T71" fmla="*/ 82 h 95"/>
                <a:gd name="T72" fmla="*/ 40 w 94"/>
                <a:gd name="T73" fmla="*/ 95 h 95"/>
                <a:gd name="T74" fmla="*/ 54 w 94"/>
                <a:gd name="T75" fmla="*/ 95 h 95"/>
                <a:gd name="T76" fmla="*/ 72 w 94"/>
                <a:gd name="T77" fmla="*/ 44 h 95"/>
                <a:gd name="T78" fmla="*/ 50 w 94"/>
                <a:gd name="T79" fmla="*/ 72 h 95"/>
                <a:gd name="T80" fmla="*/ 22 w 94"/>
                <a:gd name="T81" fmla="*/ 51 h 95"/>
                <a:gd name="T82" fmla="*/ 44 w 94"/>
                <a:gd name="T83" fmla="*/ 22 h 95"/>
                <a:gd name="T84" fmla="*/ 55 w 94"/>
                <a:gd name="T85" fmla="*/ 24 h 95"/>
                <a:gd name="T86" fmla="*/ 55 w 94"/>
                <a:gd name="T87" fmla="*/ 24 h 95"/>
                <a:gd name="T88" fmla="*/ 65 w 94"/>
                <a:gd name="T89" fmla="*/ 30 h 95"/>
                <a:gd name="T90" fmla="*/ 69 w 94"/>
                <a:gd name="T91" fmla="*/ 35 h 95"/>
                <a:gd name="T92" fmla="*/ 72 w 94"/>
                <a:gd name="T93" fmla="*/ 4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4" h="95">
                  <a:moveTo>
                    <a:pt x="54" y="95"/>
                  </a:moveTo>
                  <a:cubicBezTo>
                    <a:pt x="56" y="82"/>
                    <a:pt x="56" y="82"/>
                    <a:pt x="56" y="82"/>
                  </a:cubicBezTo>
                  <a:cubicBezTo>
                    <a:pt x="65" y="78"/>
                    <a:pt x="65" y="78"/>
                    <a:pt x="65" y="78"/>
                  </a:cubicBezTo>
                  <a:cubicBezTo>
                    <a:pt x="75" y="86"/>
                    <a:pt x="75" y="86"/>
                    <a:pt x="75" y="86"/>
                  </a:cubicBezTo>
                  <a:cubicBezTo>
                    <a:pt x="85" y="76"/>
                    <a:pt x="85" y="76"/>
                    <a:pt x="85" y="76"/>
                  </a:cubicBezTo>
                  <a:cubicBezTo>
                    <a:pt x="78" y="66"/>
                    <a:pt x="78" y="66"/>
                    <a:pt x="78" y="66"/>
                  </a:cubicBezTo>
                  <a:cubicBezTo>
                    <a:pt x="82" y="56"/>
                    <a:pt x="82" y="56"/>
                    <a:pt x="82" y="56"/>
                  </a:cubicBezTo>
                  <a:cubicBezTo>
                    <a:pt x="94" y="54"/>
                    <a:pt x="94" y="54"/>
                    <a:pt x="94" y="54"/>
                  </a:cubicBezTo>
                  <a:cubicBezTo>
                    <a:pt x="94" y="41"/>
                    <a:pt x="94" y="41"/>
                    <a:pt x="94" y="41"/>
                  </a:cubicBezTo>
                  <a:cubicBezTo>
                    <a:pt x="82" y="38"/>
                    <a:pt x="82" y="38"/>
                    <a:pt x="82" y="38"/>
                  </a:cubicBezTo>
                  <a:cubicBezTo>
                    <a:pt x="81" y="37"/>
                    <a:pt x="81" y="37"/>
                    <a:pt x="81" y="37"/>
                  </a:cubicBezTo>
                  <a:cubicBezTo>
                    <a:pt x="81" y="37"/>
                    <a:pt x="81" y="37"/>
                    <a:pt x="81" y="37"/>
                  </a:cubicBezTo>
                  <a:cubicBezTo>
                    <a:pt x="80" y="34"/>
                    <a:pt x="80" y="34"/>
                    <a:pt x="80" y="34"/>
                  </a:cubicBezTo>
                  <a:cubicBezTo>
                    <a:pt x="79" y="32"/>
                    <a:pt x="79" y="32"/>
                    <a:pt x="79" y="32"/>
                  </a:cubicBezTo>
                  <a:cubicBezTo>
                    <a:pt x="79" y="32"/>
                    <a:pt x="79" y="32"/>
                    <a:pt x="79" y="32"/>
                  </a:cubicBezTo>
                  <a:cubicBezTo>
                    <a:pt x="78" y="29"/>
                    <a:pt x="78" y="29"/>
                    <a:pt x="78" y="29"/>
                  </a:cubicBezTo>
                  <a:cubicBezTo>
                    <a:pt x="85" y="19"/>
                    <a:pt x="85" y="19"/>
                    <a:pt x="85" y="19"/>
                  </a:cubicBezTo>
                  <a:cubicBezTo>
                    <a:pt x="75" y="9"/>
                    <a:pt x="75" y="9"/>
                    <a:pt x="75" y="9"/>
                  </a:cubicBezTo>
                  <a:cubicBezTo>
                    <a:pt x="65" y="16"/>
                    <a:pt x="65" y="16"/>
                    <a:pt x="65" y="16"/>
                  </a:cubicBezTo>
                  <a:cubicBezTo>
                    <a:pt x="56" y="13"/>
                    <a:pt x="56" y="13"/>
                    <a:pt x="56" y="13"/>
                  </a:cubicBezTo>
                  <a:cubicBezTo>
                    <a:pt x="54" y="0"/>
                    <a:pt x="54" y="0"/>
                    <a:pt x="54" y="0"/>
                  </a:cubicBezTo>
                  <a:cubicBezTo>
                    <a:pt x="40" y="0"/>
                    <a:pt x="40" y="0"/>
                    <a:pt x="40" y="0"/>
                  </a:cubicBezTo>
                  <a:cubicBezTo>
                    <a:pt x="38" y="13"/>
                    <a:pt x="38" y="13"/>
                    <a:pt x="38" y="13"/>
                  </a:cubicBezTo>
                  <a:cubicBezTo>
                    <a:pt x="29" y="16"/>
                    <a:pt x="29" y="16"/>
                    <a:pt x="29" y="16"/>
                  </a:cubicBezTo>
                  <a:cubicBezTo>
                    <a:pt x="18" y="9"/>
                    <a:pt x="18" y="9"/>
                    <a:pt x="18" y="9"/>
                  </a:cubicBezTo>
                  <a:cubicBezTo>
                    <a:pt x="9" y="19"/>
                    <a:pt x="9" y="19"/>
                    <a:pt x="9" y="19"/>
                  </a:cubicBezTo>
                  <a:cubicBezTo>
                    <a:pt x="16" y="29"/>
                    <a:pt x="16" y="29"/>
                    <a:pt x="16" y="29"/>
                  </a:cubicBezTo>
                  <a:cubicBezTo>
                    <a:pt x="12" y="38"/>
                    <a:pt x="12" y="38"/>
                    <a:pt x="12" y="38"/>
                  </a:cubicBezTo>
                  <a:cubicBezTo>
                    <a:pt x="0" y="41"/>
                    <a:pt x="0" y="41"/>
                    <a:pt x="0" y="41"/>
                  </a:cubicBezTo>
                  <a:cubicBezTo>
                    <a:pt x="0" y="54"/>
                    <a:pt x="0" y="54"/>
                    <a:pt x="0" y="54"/>
                  </a:cubicBezTo>
                  <a:cubicBezTo>
                    <a:pt x="12" y="56"/>
                    <a:pt x="12" y="56"/>
                    <a:pt x="12" y="56"/>
                  </a:cubicBezTo>
                  <a:cubicBezTo>
                    <a:pt x="16" y="66"/>
                    <a:pt x="16" y="66"/>
                    <a:pt x="16" y="66"/>
                  </a:cubicBezTo>
                  <a:cubicBezTo>
                    <a:pt x="9" y="76"/>
                    <a:pt x="9" y="76"/>
                    <a:pt x="9" y="76"/>
                  </a:cubicBezTo>
                  <a:cubicBezTo>
                    <a:pt x="18" y="86"/>
                    <a:pt x="18" y="86"/>
                    <a:pt x="18" y="86"/>
                  </a:cubicBezTo>
                  <a:cubicBezTo>
                    <a:pt x="29" y="78"/>
                    <a:pt x="29" y="78"/>
                    <a:pt x="29" y="78"/>
                  </a:cubicBezTo>
                  <a:cubicBezTo>
                    <a:pt x="38" y="82"/>
                    <a:pt x="38" y="82"/>
                    <a:pt x="38" y="82"/>
                  </a:cubicBezTo>
                  <a:cubicBezTo>
                    <a:pt x="40" y="95"/>
                    <a:pt x="40" y="95"/>
                    <a:pt x="40" y="95"/>
                  </a:cubicBezTo>
                  <a:cubicBezTo>
                    <a:pt x="54" y="95"/>
                    <a:pt x="54" y="95"/>
                    <a:pt x="54" y="95"/>
                  </a:cubicBezTo>
                  <a:close/>
                  <a:moveTo>
                    <a:pt x="72" y="44"/>
                  </a:moveTo>
                  <a:cubicBezTo>
                    <a:pt x="74" y="58"/>
                    <a:pt x="64" y="71"/>
                    <a:pt x="50" y="72"/>
                  </a:cubicBezTo>
                  <a:cubicBezTo>
                    <a:pt x="37" y="74"/>
                    <a:pt x="24" y="65"/>
                    <a:pt x="22" y="51"/>
                  </a:cubicBezTo>
                  <a:cubicBezTo>
                    <a:pt x="20" y="37"/>
                    <a:pt x="30" y="24"/>
                    <a:pt x="44" y="22"/>
                  </a:cubicBezTo>
                  <a:cubicBezTo>
                    <a:pt x="48" y="22"/>
                    <a:pt x="52" y="22"/>
                    <a:pt x="55" y="24"/>
                  </a:cubicBezTo>
                  <a:cubicBezTo>
                    <a:pt x="55" y="24"/>
                    <a:pt x="55" y="24"/>
                    <a:pt x="55" y="24"/>
                  </a:cubicBezTo>
                  <a:cubicBezTo>
                    <a:pt x="59" y="25"/>
                    <a:pt x="62" y="27"/>
                    <a:pt x="65" y="30"/>
                  </a:cubicBezTo>
                  <a:cubicBezTo>
                    <a:pt x="66" y="31"/>
                    <a:pt x="68" y="33"/>
                    <a:pt x="69" y="35"/>
                  </a:cubicBezTo>
                  <a:cubicBezTo>
                    <a:pt x="70" y="38"/>
                    <a:pt x="72" y="41"/>
                    <a:pt x="72" y="44"/>
                  </a:cubicBezTo>
                  <a:close/>
                </a:path>
              </a:pathLst>
            </a:custGeom>
            <a:solidFill>
              <a:srgbClr val="6AE7FF">
                <a:alpha val="20000"/>
              </a:srgbClr>
            </a:solidFill>
            <a:ln>
              <a:noFill/>
            </a:ln>
          </p:spPr>
          <p:txBody>
            <a:bodyPr vert="horz" wrap="square" lIns="121920" tIns="60960" rIns="121920" bIns="60960" numCol="1" anchor="t" anchorCtr="0" compatLnSpc="1"/>
            <a:p>
              <a:endParaRPr lang="zh-CN" altLang="en-US" sz="2400">
                <a:solidFill>
                  <a:schemeClr val="bg1">
                    <a:lumMod val="65000"/>
                  </a:schemeClr>
                </a:solidFill>
                <a:latin typeface="微软雅黑" panose="020B0503020204020204" charset="-122"/>
                <a:ea typeface="微软雅黑" panose="020B0503020204020204" charset="-122"/>
              </a:endParaRPr>
            </a:p>
          </p:txBody>
        </p:sp>
        <p:sp>
          <p:nvSpPr>
            <p:cNvPr id="16" name="TextBox 28"/>
            <p:cNvSpPr txBox="1"/>
            <p:nvPr/>
          </p:nvSpPr>
          <p:spPr>
            <a:xfrm>
              <a:off x="9012" y="8486"/>
              <a:ext cx="2631" cy="592"/>
            </a:xfrm>
            <a:prstGeom prst="rect">
              <a:avLst/>
            </a:prstGeom>
            <a:noFill/>
          </p:spPr>
          <p:txBody>
            <a:bodyPr wrap="square" lIns="68580" tIns="34290" rIns="68580" bIns="34290" rtlCol="0">
              <a:spAutoFit/>
            </a:bodyPr>
            <a:p>
              <a:pPr algn="l">
                <a:spcBef>
                  <a:spcPts val="0"/>
                </a:spcBef>
                <a:spcAft>
                  <a:spcPts val="0"/>
                </a:spcAft>
                <a:defRPr/>
              </a:pPr>
              <a:r>
                <a:rPr lang="zh-CN" altLang="en-US" sz="2000" b="1">
                  <a:solidFill>
                    <a:srgbClr val="10FBFE"/>
                  </a:solidFill>
                  <a:latin typeface="微软雅黑" panose="020B0503020204020204" charset="-122"/>
                  <a:ea typeface="微软雅黑" panose="020B0503020204020204" charset="-122"/>
                  <a:sym typeface="+mn-ea"/>
                </a:rPr>
                <a:t>extract模块</a:t>
              </a:r>
              <a:endParaRPr lang="zh-CN" altLang="en-US" sz="2000" b="1">
                <a:solidFill>
                  <a:srgbClr val="10FBFE"/>
                </a:solidFill>
                <a:latin typeface="微软雅黑" panose="020B0503020204020204" charset="-122"/>
                <a:ea typeface="微软雅黑" panose="020B0503020204020204" charset="-122"/>
                <a:sym typeface="+mn-ea"/>
              </a:endParaRPr>
            </a:p>
          </p:txBody>
        </p:sp>
        <p:sp>
          <p:nvSpPr>
            <p:cNvPr id="20" name="TextBox 28"/>
            <p:cNvSpPr txBox="1"/>
            <p:nvPr/>
          </p:nvSpPr>
          <p:spPr>
            <a:xfrm>
              <a:off x="401" y="5607"/>
              <a:ext cx="3281" cy="592"/>
            </a:xfrm>
            <a:prstGeom prst="rect">
              <a:avLst/>
            </a:prstGeom>
            <a:noFill/>
          </p:spPr>
          <p:txBody>
            <a:bodyPr wrap="square" lIns="68580" tIns="34290" rIns="68580" bIns="34290" rtlCol="0">
              <a:spAutoFit/>
            </a:bodyPr>
            <a:p>
              <a:pPr algn="l">
                <a:spcBef>
                  <a:spcPts val="0"/>
                </a:spcBef>
                <a:spcAft>
                  <a:spcPts val="0"/>
                </a:spcAft>
                <a:defRPr/>
              </a:pPr>
              <a:r>
                <a:rPr lang="zh-CN" altLang="en-US" sz="2000" b="1">
                  <a:solidFill>
                    <a:srgbClr val="10FBFE"/>
                  </a:solidFill>
                  <a:latin typeface="微软雅黑" panose="020B0503020204020204" charset="-122"/>
                  <a:ea typeface="微软雅黑" panose="020B0503020204020204" charset="-122"/>
                  <a:sym typeface="+mn-ea"/>
                </a:rPr>
                <a:t>distance模块</a:t>
              </a:r>
              <a:endParaRPr lang="zh-CN" altLang="en-US" sz="2000" b="1">
                <a:solidFill>
                  <a:srgbClr val="10FBFE"/>
                </a:solidFill>
                <a:latin typeface="微软雅黑" panose="020B0503020204020204" charset="-122"/>
                <a:ea typeface="微软雅黑" panose="020B0503020204020204" charset="-122"/>
                <a:sym typeface="+mn-ea"/>
              </a:endParaRPr>
            </a:p>
          </p:txBody>
        </p:sp>
      </p:grpSp>
      <p:pic>
        <p:nvPicPr>
          <p:cNvPr id="21" name="图片 1"/>
          <p:cNvPicPr>
            <a:picLocks noChangeAspect="1"/>
          </p:cNvPicPr>
          <p:nvPr/>
        </p:nvPicPr>
        <p:blipFill>
          <a:blip r:embed="rId1"/>
          <a:srcRect l="9196" t="33695" r="73267" b="33373"/>
          <a:stretch>
            <a:fillRect/>
          </a:stretch>
        </p:blipFill>
        <p:spPr>
          <a:xfrm>
            <a:off x="8357235" y="968375"/>
            <a:ext cx="3853180" cy="3832860"/>
          </a:xfrm>
          <a:prstGeom prst="rect">
            <a:avLst/>
          </a:prstGeom>
          <a:noFill/>
          <a:ln w="9525">
            <a:noFill/>
          </a:ln>
        </p:spPr>
      </p:pic>
      <p:sp>
        <p:nvSpPr>
          <p:cNvPr id="25" name="圆角矩形 24"/>
          <p:cNvSpPr/>
          <p:nvPr/>
        </p:nvSpPr>
        <p:spPr>
          <a:xfrm>
            <a:off x="9105900" y="2428240"/>
            <a:ext cx="2068195" cy="2034540"/>
          </a:xfrm>
          <a:prstGeom prst="roundRect">
            <a:avLst/>
          </a:prstGeom>
          <a:noFill/>
          <a:ln>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64"/>
                                        </p:tgtEl>
                                        <p:attrNameLst>
                                          <p:attrName>style.visibility</p:attrName>
                                        </p:attrNameLst>
                                      </p:cBhvr>
                                      <p:to>
                                        <p:strVal val="visible"/>
                                      </p:to>
                                    </p:set>
                                    <p:animEffect transition="in" filter="blinds(horizontal)">
                                      <p:cBhvr>
                                        <p:cTn id="10" dur="500"/>
                                        <p:tgtEl>
                                          <p:spTgt spid="264"/>
                                        </p:tgtEl>
                                      </p:cBhvr>
                                    </p:animEffect>
                                  </p:childTnLst>
                                </p:cTn>
                              </p:par>
                              <p:par>
                                <p:cTn id="11" presetID="3" presetClass="entr" presetSubtype="1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linds(horizontal)">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blinds(horizontal)">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blinds(horizontal)">
                                      <p:cBhvr>
                                        <p:cTn id="2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2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54330" y="377190"/>
            <a:ext cx="606425" cy="606425"/>
            <a:chOff x="2089" y="2413"/>
            <a:chExt cx="1152" cy="1152"/>
          </a:xfrm>
        </p:grpSpPr>
        <p:sp>
          <p:nvSpPr>
            <p:cNvPr id="2" name="椭圆 1"/>
            <p:cNvSpPr/>
            <p:nvPr/>
          </p:nvSpPr>
          <p:spPr>
            <a:xfrm>
              <a:off x="2089" y="2413"/>
              <a:ext cx="1152" cy="1152"/>
            </a:xfrm>
            <a:prstGeom prst="ellipse">
              <a:avLst/>
            </a:prstGeom>
            <a:solidFill>
              <a:srgbClr val="6AE7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2237" y="2562"/>
              <a:ext cx="855" cy="855"/>
            </a:xfrm>
            <a:prstGeom prst="ellipse">
              <a:avLst/>
            </a:prstGeom>
            <a:solidFill>
              <a:srgbClr val="6AE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2400" b="1">
                <a:latin typeface="微软雅黑" panose="020B0503020204020204" charset="-122"/>
                <a:ea typeface="微软雅黑" panose="020B0503020204020204" charset="-122"/>
              </a:endParaRPr>
            </a:p>
          </p:txBody>
        </p:sp>
      </p:grpSp>
      <p:sp>
        <p:nvSpPr>
          <p:cNvPr id="264" name="文本框 263"/>
          <p:cNvSpPr txBox="1"/>
          <p:nvPr/>
        </p:nvSpPr>
        <p:spPr>
          <a:xfrm>
            <a:off x="960755" y="481330"/>
            <a:ext cx="5235575" cy="398780"/>
          </a:xfrm>
          <a:prstGeom prst="rect">
            <a:avLst/>
          </a:prstGeom>
          <a:noFill/>
        </p:spPr>
        <p:txBody>
          <a:bodyPr wrap="square" rtlCol="0">
            <a:spAutoFit/>
          </a:bodyPr>
          <a:lstStyle/>
          <a:p>
            <a:r>
              <a:rPr lang="zh-CN" altLang="en-US" sz="2000" b="1" dirty="0">
                <a:solidFill>
                  <a:srgbClr val="10FBFE"/>
                </a:solidFill>
                <a:latin typeface="微软雅黑" panose="020B0503020204020204" charset="-122"/>
                <a:ea typeface="微软雅黑" panose="020B0503020204020204" charset="-122"/>
                <a:sym typeface="+mn-ea"/>
              </a:rPr>
              <a:t>演员抽取功能</a:t>
            </a:r>
            <a:r>
              <a:rPr lang="zh-CN" altLang="en-US" sz="2000" b="1" dirty="0">
                <a:solidFill>
                  <a:srgbClr val="10FBFE"/>
                </a:solidFill>
                <a:latin typeface="微软雅黑" panose="020B0503020204020204" charset="-122"/>
                <a:ea typeface="微软雅黑" panose="020B0503020204020204" charset="-122"/>
              </a:rPr>
              <a:t> </a:t>
            </a:r>
            <a:r>
              <a:rPr lang="en-US" altLang="zh-CN" sz="2000" b="1" dirty="0">
                <a:solidFill>
                  <a:srgbClr val="10FBFE"/>
                </a:solidFill>
                <a:latin typeface="微软雅黑" panose="020B0503020204020204" charset="-122"/>
                <a:ea typeface="微软雅黑" panose="020B0503020204020204" charset="-122"/>
              </a:rPr>
              <a:t>—— </a:t>
            </a:r>
            <a:r>
              <a:rPr lang="zh-CN" altLang="en-US" sz="2000" b="1">
                <a:solidFill>
                  <a:srgbClr val="10FBFE"/>
                </a:solidFill>
                <a:latin typeface="微软雅黑" panose="020B0503020204020204" charset="-122"/>
                <a:ea typeface="微软雅黑" panose="020B0503020204020204" charset="-122"/>
                <a:sym typeface="+mn-ea"/>
              </a:rPr>
              <a:t>actorList模块</a:t>
            </a:r>
            <a:endParaRPr lang="en-US" altLang="zh-CN" sz="2000" b="1" dirty="0">
              <a:solidFill>
                <a:srgbClr val="10FBFE"/>
              </a:solidFill>
              <a:latin typeface="微软雅黑" panose="020B0503020204020204" charset="-122"/>
              <a:ea typeface="微软雅黑" panose="020B0503020204020204" charset="-122"/>
            </a:endParaRPr>
          </a:p>
        </p:txBody>
      </p:sp>
      <p:pic>
        <p:nvPicPr>
          <p:cNvPr id="5" name="图片 3"/>
          <p:cNvPicPr>
            <a:picLocks noChangeAspect="1"/>
          </p:cNvPicPr>
          <p:nvPr/>
        </p:nvPicPr>
        <p:blipFill>
          <a:blip r:embed="rId1"/>
          <a:srcRect l="8165" t="32475" r="73452" b="29212"/>
          <a:stretch>
            <a:fillRect/>
          </a:stretch>
        </p:blipFill>
        <p:spPr>
          <a:xfrm>
            <a:off x="1244600" y="2318385"/>
            <a:ext cx="3510915" cy="4114800"/>
          </a:xfrm>
          <a:prstGeom prst="rect">
            <a:avLst/>
          </a:prstGeom>
          <a:noFill/>
          <a:ln w="9525">
            <a:noFill/>
          </a:ln>
        </p:spPr>
      </p:pic>
      <p:sp>
        <p:nvSpPr>
          <p:cNvPr id="7" name="圆角矩形 6"/>
          <p:cNvSpPr/>
          <p:nvPr/>
        </p:nvSpPr>
        <p:spPr>
          <a:xfrm>
            <a:off x="2115820" y="3545840"/>
            <a:ext cx="2167890" cy="1067435"/>
          </a:xfrm>
          <a:prstGeom prst="roundRect">
            <a:avLst/>
          </a:prstGeom>
          <a:noFill/>
          <a:ln>
            <a:solidFill>
              <a:srgbClr val="6AE7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0" name="图片 4"/>
          <p:cNvPicPr>
            <a:picLocks noChangeAspect="1"/>
          </p:cNvPicPr>
          <p:nvPr/>
        </p:nvPicPr>
        <p:blipFill>
          <a:blip r:embed="rId2"/>
          <a:srcRect l="31071" t="23383" r="42377" b="22388"/>
          <a:stretch>
            <a:fillRect/>
          </a:stretch>
        </p:blipFill>
        <p:spPr>
          <a:xfrm>
            <a:off x="6066790" y="2264410"/>
            <a:ext cx="3878580" cy="4222750"/>
          </a:xfrm>
          <a:prstGeom prst="rect">
            <a:avLst/>
          </a:prstGeom>
          <a:noFill/>
          <a:ln w="9525">
            <a:noFill/>
          </a:ln>
        </p:spPr>
      </p:pic>
      <p:sp>
        <p:nvSpPr>
          <p:cNvPr id="17" name="TextBox 28"/>
          <p:cNvSpPr txBox="1"/>
          <p:nvPr/>
        </p:nvSpPr>
        <p:spPr>
          <a:xfrm>
            <a:off x="1071245" y="1169035"/>
            <a:ext cx="10123170" cy="807085"/>
          </a:xfrm>
          <a:prstGeom prst="rect">
            <a:avLst/>
          </a:prstGeom>
          <a:noFill/>
        </p:spPr>
        <p:txBody>
          <a:bodyPr wrap="square" lIns="68580" tIns="34290" rIns="68580" bIns="34290" rtlCol="0">
            <a:spAutoFit/>
          </a:bodyPr>
          <a:p>
            <a:pPr algn="l">
              <a:spcBef>
                <a:spcPts val="0"/>
              </a:spcBef>
              <a:spcAft>
                <a:spcPts val="0"/>
              </a:spcAft>
              <a:defRPr/>
            </a:pPr>
            <a:r>
              <a:rPr lang="zh-CN" altLang="en-US" sz="2400" b="1">
                <a:solidFill>
                  <a:srgbClr val="10FBFE"/>
                </a:solidFill>
                <a:latin typeface="微软雅黑" panose="020B0503020204020204" charset="-122"/>
                <a:ea typeface="微软雅黑" panose="020B0503020204020204" charset="-122"/>
                <a:sym typeface="+mn-ea"/>
              </a:rPr>
              <a:t>主要负责从上一步构建好的知识库中抽取电影的相关信息（包括演员名级演员在该电影中的角色名），为评论演员实体抽取做准备。</a:t>
            </a:r>
            <a:endParaRPr lang="zh-CN" altLang="en-US" sz="2400" b="1">
              <a:solidFill>
                <a:srgbClr val="10FBFE"/>
              </a:solidFill>
              <a:latin typeface="微软雅黑" panose="020B0503020204020204" charset="-122"/>
              <a:ea typeface="微软雅黑" panose="020B050302020402020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750">
        <p:pull/>
      </p:transition>
    </mc:Choice>
    <mc:Fallback>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64"/>
                                        </p:tgtEl>
                                        <p:attrNameLst>
                                          <p:attrName>style.visibility</p:attrName>
                                        </p:attrNameLst>
                                      </p:cBhvr>
                                      <p:to>
                                        <p:strVal val="visible"/>
                                      </p:to>
                                    </p:set>
                                    <p:animEffect transition="in" filter="blinds(horizontal)">
                                      <p:cBhvr>
                                        <p:cTn id="7" dur="500"/>
                                        <p:tgtEl>
                                          <p:spTgt spid="264"/>
                                        </p:tgtEl>
                                      </p:cBhvr>
                                    </p:animEffect>
                                  </p:childTnLst>
                                </p:cTn>
                              </p:par>
                              <p:par>
                                <p:cTn id="8" presetID="3" presetClass="entr" presetSubtype="1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par>
                                <p:cTn id="11" presetID="3" presetClass="entr" presetSubtype="1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linds(horizontal)">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blinds(horizontal)">
                                      <p:cBhvr>
                                        <p:cTn id="18" dur="500"/>
                                        <p:tgtEl>
                                          <p:spTgt spid="7"/>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blinds(horizontal)">
                                      <p:cBhvr>
                                        <p:cTn id="21" dur="5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blinds(horizontal)">
                                      <p:cBhvr>
                                        <p:cTn id="2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7" grpId="0" animBg="1"/>
      <p:bldP spid="17"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1302</Words>
  <Application>WPS 演示</Application>
  <PresentationFormat>宽屏</PresentationFormat>
  <Paragraphs>153</Paragraphs>
  <Slides>18</Slides>
  <Notes>25</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18</vt:i4>
      </vt:variant>
    </vt:vector>
  </HeadingPairs>
  <TitlesOfParts>
    <vt:vector size="28" baseType="lpstr">
      <vt:lpstr>Arial</vt:lpstr>
      <vt:lpstr>宋体</vt:lpstr>
      <vt:lpstr>Wingdings</vt:lpstr>
      <vt:lpstr>微软雅黑</vt:lpstr>
      <vt:lpstr>微软雅黑 Light</vt:lpstr>
      <vt:lpstr>Calibri</vt:lpstr>
      <vt:lpstr>Calibri Light</vt:lpstr>
      <vt:lpstr>Arial Unicode MS</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云计算大数据互联网科技PPT模板</dc:title>
  <dc:creator>Administrator</dc:creator>
  <cp:lastModifiedBy>JM</cp:lastModifiedBy>
  <cp:revision>189</cp:revision>
  <dcterms:created xsi:type="dcterms:W3CDTF">2017-12-14T09:04:00Z</dcterms:created>
  <dcterms:modified xsi:type="dcterms:W3CDTF">2017-12-24T09:34:36Z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2052-10.1.0.7023</vt:lpwstr>
  </property>
</Properties>
</file>

<file path=docProps/thumbnail.jpeg>
</file>